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Proxima Nova"/>
      <p:regular r:id="rId22"/>
      <p:bold r:id="rId23"/>
      <p:italic r:id="rId24"/>
      <p:boldItalic r:id="rId25"/>
    </p:embeddedFont>
    <p:embeddedFont>
      <p:font typeface="Alfa Slab On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roximaNova-regular.fntdata"/><Relationship Id="rId21" Type="http://schemas.openxmlformats.org/officeDocument/2006/relationships/slide" Target="slides/slide16.xml"/><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faSlabOne-regular.fntdata"/><Relationship Id="rId25" Type="http://schemas.openxmlformats.org/officeDocument/2006/relationships/font" Target="fonts/ProximaNov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493b90bba9_0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493b90bba9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493b90bba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493b90bba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493b90bba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493b90bba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52fbea50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52fbea50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52fbea509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52fbea509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4affa80b6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4affa80b6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5fc05b1f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fc05b1f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493b90bb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493b90bb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5033b4a0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5033b4a0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4affa80b6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4affa80b6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5033b4a0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5033b4a0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493b90bba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493b90bba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5033b4a0c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5033b4a0c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493b90bba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493b90bba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5033b4a0c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5033b4a0c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29.png"/><Relationship Id="rId6" Type="http://schemas.openxmlformats.org/officeDocument/2006/relationships/image" Target="../media/image28.jpg"/><Relationship Id="rId7" Type="http://schemas.openxmlformats.org/officeDocument/2006/relationships/image" Target="../media/image20.jpg"/><Relationship Id="rId8"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23.png"/><Relationship Id="rId6" Type="http://schemas.openxmlformats.org/officeDocument/2006/relationships/image" Target="../media/image24.jpg"/><Relationship Id="rId7"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21.jpg"/><Relationship Id="rId5" Type="http://schemas.openxmlformats.org/officeDocument/2006/relationships/image" Target="../media/image15.jpg"/><Relationship Id="rId6"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9.jpg"/><Relationship Id="rId7"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5.jpg"/><Relationship Id="rId7" Type="http://schemas.openxmlformats.org/officeDocument/2006/relationships/image" Target="../media/image27.jpg"/><Relationship Id="rId8"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1098200" y="907225"/>
            <a:ext cx="7434000" cy="1578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Collegiate Academy of Birdville 2021-2022 Report</a:t>
            </a:r>
            <a:endParaRPr/>
          </a:p>
        </p:txBody>
      </p:sp>
      <p:sp>
        <p:nvSpPr>
          <p:cNvPr id="57" name="Google Shape;57;p13"/>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n"/>
              <a:t>September 15, 2022 Board Presentation</a:t>
            </a:r>
            <a:endParaRPr/>
          </a:p>
        </p:txBody>
      </p:sp>
      <p:pic>
        <p:nvPicPr>
          <p:cNvPr id="58" name="Google Shape;58;p13"/>
          <p:cNvPicPr preferRelativeResize="0"/>
          <p:nvPr/>
        </p:nvPicPr>
        <p:blipFill>
          <a:blip r:embed="rId3">
            <a:alphaModFix/>
          </a:blip>
          <a:stretch>
            <a:fillRect/>
          </a:stretch>
        </p:blipFill>
        <p:spPr>
          <a:xfrm>
            <a:off x="279250" y="2571750"/>
            <a:ext cx="2911499" cy="2059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1676600" y="526350"/>
            <a:ext cx="6636900" cy="80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600">
                <a:solidFill>
                  <a:srgbClr val="000000"/>
                </a:solidFill>
                <a:latin typeface="Arial"/>
                <a:ea typeface="Arial"/>
                <a:cs typeface="Arial"/>
                <a:sym typeface="Arial"/>
              </a:rPr>
              <a:t>CAB PSAT Data 2022 Celebrations</a:t>
            </a:r>
            <a:endParaRPr b="1" sz="2600">
              <a:solidFill>
                <a:srgbClr val="000000"/>
              </a:solidFill>
              <a:latin typeface="Arial"/>
              <a:ea typeface="Arial"/>
              <a:cs typeface="Arial"/>
              <a:sym typeface="Arial"/>
            </a:endParaRPr>
          </a:p>
        </p:txBody>
      </p:sp>
      <p:sp>
        <p:nvSpPr>
          <p:cNvPr id="128" name="Google Shape;128;p22"/>
          <p:cNvSpPr txBox="1"/>
          <p:nvPr/>
        </p:nvSpPr>
        <p:spPr>
          <a:xfrm>
            <a:off x="685025" y="1486150"/>
            <a:ext cx="53694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b="1" lang="en" sz="2000">
                <a:latin typeface="Proxima Nova"/>
                <a:ea typeface="Proxima Nova"/>
                <a:cs typeface="Proxima Nova"/>
                <a:sym typeface="Proxima Nova"/>
              </a:rPr>
              <a:t>National Hispanic Recognition:</a:t>
            </a:r>
            <a:endParaRPr b="1" sz="2000">
              <a:latin typeface="Proxima Nova"/>
              <a:ea typeface="Proxima Nova"/>
              <a:cs typeface="Proxima Nova"/>
              <a:sym typeface="Proxima Nova"/>
            </a:endParaRPr>
          </a:p>
          <a:p>
            <a:pPr indent="457200" lvl="0" marL="0" rtl="0" algn="l">
              <a:spcBef>
                <a:spcPts val="0"/>
              </a:spcBef>
              <a:spcAft>
                <a:spcPts val="0"/>
              </a:spcAft>
              <a:buNone/>
            </a:pPr>
            <a:r>
              <a:rPr lang="en" sz="2000">
                <a:latin typeface="Proxima Nova"/>
                <a:ea typeface="Proxima Nova"/>
                <a:cs typeface="Proxima Nova"/>
                <a:sym typeface="Proxima Nova"/>
              </a:rPr>
              <a:t>Joshua Morales</a:t>
            </a:r>
            <a:endParaRPr sz="2000">
              <a:latin typeface="Proxima Nova"/>
              <a:ea typeface="Proxima Nova"/>
              <a:cs typeface="Proxima Nova"/>
              <a:sym typeface="Proxima Nova"/>
            </a:endParaRPr>
          </a:p>
          <a:p>
            <a:pPr indent="457200" lvl="0" marL="0" rtl="0" algn="l">
              <a:spcBef>
                <a:spcPts val="0"/>
              </a:spcBef>
              <a:spcAft>
                <a:spcPts val="0"/>
              </a:spcAft>
              <a:buNone/>
            </a:pPr>
            <a:r>
              <a:rPr lang="en" sz="2000">
                <a:latin typeface="Proxima Nova"/>
                <a:ea typeface="Proxima Nova"/>
                <a:cs typeface="Proxima Nova"/>
                <a:sym typeface="Proxima Nova"/>
              </a:rPr>
              <a:t>Christian Esquivel</a:t>
            </a:r>
            <a:endParaRPr sz="2000">
              <a:latin typeface="Proxima Nova"/>
              <a:ea typeface="Proxima Nova"/>
              <a:cs typeface="Proxima Nova"/>
              <a:sym typeface="Proxima Nova"/>
            </a:endParaRPr>
          </a:p>
          <a:p>
            <a:pPr indent="457200" lvl="0" marL="0" rtl="0" algn="l">
              <a:spcBef>
                <a:spcPts val="0"/>
              </a:spcBef>
              <a:spcAft>
                <a:spcPts val="0"/>
              </a:spcAft>
              <a:buNone/>
            </a:pPr>
            <a:r>
              <a:t/>
            </a:r>
            <a:endParaRPr sz="2000">
              <a:latin typeface="Proxima Nova"/>
              <a:ea typeface="Proxima Nova"/>
              <a:cs typeface="Proxima Nova"/>
              <a:sym typeface="Proxima Nova"/>
            </a:endParaRPr>
          </a:p>
          <a:p>
            <a:pPr indent="0" lvl="0" marL="0" rtl="0" algn="l">
              <a:spcBef>
                <a:spcPts val="0"/>
              </a:spcBef>
              <a:spcAft>
                <a:spcPts val="0"/>
              </a:spcAft>
              <a:buNone/>
            </a:pPr>
            <a:r>
              <a:rPr b="1" lang="en" sz="2000">
                <a:latin typeface="Proxima Nova"/>
                <a:ea typeface="Proxima Nova"/>
                <a:cs typeface="Proxima Nova"/>
                <a:sym typeface="Proxima Nova"/>
              </a:rPr>
              <a:t>10% CAB Juniors with potential for College Board recognition in 2023 based on PSAT scores</a:t>
            </a:r>
            <a:endParaRPr b="1" sz="2000">
              <a:latin typeface="Proxima Nova"/>
              <a:ea typeface="Proxima Nova"/>
              <a:cs typeface="Proxima Nova"/>
              <a:sym typeface="Proxima Nova"/>
            </a:endParaRPr>
          </a:p>
          <a:p>
            <a:pPr indent="0" lvl="0" marL="457200" rtl="0" algn="l">
              <a:spcBef>
                <a:spcPts val="0"/>
              </a:spcBef>
              <a:spcAft>
                <a:spcPts val="0"/>
              </a:spcAft>
              <a:buNone/>
            </a:pPr>
            <a:r>
              <a:t/>
            </a:r>
            <a:endParaRPr sz="2000">
              <a:latin typeface="Proxima Nova"/>
              <a:ea typeface="Proxima Nova"/>
              <a:cs typeface="Proxima Nova"/>
              <a:sym typeface="Proxima Nova"/>
            </a:endParaRPr>
          </a:p>
          <a:p>
            <a:pPr indent="457200" lvl="0" marL="0" rtl="0" algn="l">
              <a:spcBef>
                <a:spcPts val="0"/>
              </a:spcBef>
              <a:spcAft>
                <a:spcPts val="0"/>
              </a:spcAft>
              <a:buNone/>
            </a:pPr>
            <a:r>
              <a:t/>
            </a:r>
            <a:endParaRPr sz="2000">
              <a:latin typeface="Proxima Nova"/>
              <a:ea typeface="Proxima Nova"/>
              <a:cs typeface="Proxima Nova"/>
              <a:sym typeface="Proxima Nova"/>
            </a:endParaRPr>
          </a:p>
        </p:txBody>
      </p:sp>
      <p:pic>
        <p:nvPicPr>
          <p:cNvPr id="129" name="Google Shape;129;p22"/>
          <p:cNvPicPr preferRelativeResize="0"/>
          <p:nvPr/>
        </p:nvPicPr>
        <p:blipFill>
          <a:blip r:embed="rId3">
            <a:alphaModFix/>
          </a:blip>
          <a:stretch>
            <a:fillRect/>
          </a:stretch>
        </p:blipFill>
        <p:spPr>
          <a:xfrm>
            <a:off x="105550" y="72825"/>
            <a:ext cx="1435475" cy="1015200"/>
          </a:xfrm>
          <a:prstGeom prst="rect">
            <a:avLst/>
          </a:prstGeom>
          <a:noFill/>
          <a:ln>
            <a:noFill/>
          </a:ln>
        </p:spPr>
      </p:pic>
      <p:pic>
        <p:nvPicPr>
          <p:cNvPr id="130" name="Google Shape;130;p22"/>
          <p:cNvPicPr preferRelativeResize="0"/>
          <p:nvPr/>
        </p:nvPicPr>
        <p:blipFill>
          <a:blip r:embed="rId4">
            <a:alphaModFix/>
          </a:blip>
          <a:stretch>
            <a:fillRect/>
          </a:stretch>
        </p:blipFill>
        <p:spPr>
          <a:xfrm>
            <a:off x="6206825" y="1211475"/>
            <a:ext cx="2784775" cy="2620261"/>
          </a:xfrm>
          <a:prstGeom prst="rect">
            <a:avLst/>
          </a:prstGeom>
          <a:noFill/>
          <a:ln>
            <a:noFill/>
          </a:ln>
        </p:spPr>
      </p:pic>
      <p:sp>
        <p:nvSpPr>
          <p:cNvPr id="131" name="Google Shape;131;p22"/>
          <p:cNvSpPr txBox="1"/>
          <p:nvPr/>
        </p:nvSpPr>
        <p:spPr>
          <a:xfrm>
            <a:off x="6560550" y="3904775"/>
            <a:ext cx="199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NHS Inductees 2021</a:t>
            </a:r>
            <a:endParaRPr b="1">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nvSpPr>
        <p:spPr>
          <a:xfrm>
            <a:off x="367650" y="1117300"/>
            <a:ext cx="84087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Benchmark 2: Partnership Agreement </a:t>
            </a:r>
            <a:endParaRPr b="1"/>
          </a:p>
          <a:p>
            <a:pPr indent="0" lvl="0" marL="0" rtl="0" algn="l">
              <a:spcBef>
                <a:spcPts val="0"/>
              </a:spcBef>
              <a:spcAft>
                <a:spcPts val="0"/>
              </a:spcAft>
              <a:buNone/>
            </a:pPr>
            <a:r>
              <a:rPr lang="en"/>
              <a:t>The Early College High School shall have a current, signed memorandum of understanding (MOU), interlocal agreement (ILA) for each school year that: </a:t>
            </a:r>
            <a:endParaRPr/>
          </a:p>
          <a:p>
            <a:pPr indent="0" lvl="0" marL="0" rtl="0" algn="l">
              <a:spcBef>
                <a:spcPts val="0"/>
              </a:spcBef>
              <a:spcAft>
                <a:spcPts val="0"/>
              </a:spcAft>
              <a:buNone/>
            </a:pPr>
            <a:r>
              <a:rPr lang="en"/>
              <a:t>Defines the partnership between the school district(s) and the institution(s) of higher education (IHE) and addresses topics including, but not limited to</a:t>
            </a:r>
            <a:endParaRPr/>
          </a:p>
          <a:p>
            <a:pPr indent="-317500" lvl="0" marL="457200" rtl="0" algn="l">
              <a:spcBef>
                <a:spcPts val="0"/>
              </a:spcBef>
              <a:spcAft>
                <a:spcPts val="0"/>
              </a:spcAft>
              <a:buSzPts val="1400"/>
              <a:buAutoNum type="arabicPeriod"/>
            </a:pPr>
            <a:r>
              <a:rPr lang="en"/>
              <a:t>the ECHS location; </a:t>
            </a:r>
            <a:endParaRPr/>
          </a:p>
          <a:p>
            <a:pPr indent="-317500" lvl="0" marL="457200" rtl="0" algn="l">
              <a:spcBef>
                <a:spcPts val="0"/>
              </a:spcBef>
              <a:spcAft>
                <a:spcPts val="0"/>
              </a:spcAft>
              <a:buSzPts val="1400"/>
              <a:buAutoNum type="arabicPeriod"/>
            </a:pPr>
            <a:r>
              <a:rPr lang="en"/>
              <a:t>transferability and applicability of college credit between a 2 year and 4 year institution;</a:t>
            </a:r>
            <a:endParaRPr/>
          </a:p>
          <a:p>
            <a:pPr indent="-317500" lvl="0" marL="457200" rtl="0" algn="l">
              <a:spcBef>
                <a:spcPts val="0"/>
              </a:spcBef>
              <a:spcAft>
                <a:spcPts val="0"/>
              </a:spcAft>
              <a:buSzPts val="1400"/>
              <a:buAutoNum type="arabicPeriod"/>
            </a:pPr>
            <a:r>
              <a:rPr lang="en"/>
              <a:t>the allocation of costs for tuition, fees, and textbooks; and student transportation;</a:t>
            </a:r>
            <a:endParaRPr/>
          </a:p>
          <a:p>
            <a:pPr indent="-317500" lvl="0" marL="457200" rtl="0" algn="l">
              <a:spcBef>
                <a:spcPts val="0"/>
              </a:spcBef>
              <a:spcAft>
                <a:spcPts val="0"/>
              </a:spcAft>
              <a:buSzPts val="1400"/>
              <a:buAutoNum type="arabicPeriod"/>
            </a:pPr>
            <a:r>
              <a:rPr lang="en"/>
              <a:t>States that the school district or charter in which the student is enrolled shall pay for college tuition (for all dual credit courses, including retakes), fees (including TSI administration fees), and required textbooks </a:t>
            </a:r>
            <a:r>
              <a:rPr b="1" lang="en"/>
              <a:t>to the extent those charges are not waived by the partner IHE</a:t>
            </a:r>
            <a:r>
              <a:rPr lang="en"/>
              <a:t>; </a:t>
            </a:r>
            <a:endParaRPr/>
          </a:p>
          <a:p>
            <a:pPr indent="-317500" lvl="0" marL="457200" rtl="0" algn="l">
              <a:spcBef>
                <a:spcPts val="0"/>
              </a:spcBef>
              <a:spcAft>
                <a:spcPts val="0"/>
              </a:spcAft>
              <a:buSzPts val="1400"/>
              <a:buAutoNum type="arabicPeriod"/>
            </a:pPr>
            <a:r>
              <a:rPr lang="en"/>
              <a:t>Defines an </a:t>
            </a:r>
            <a:r>
              <a:rPr b="1" lang="en"/>
              <a:t>active partnership between the school district(s) and the IHE(s), which shall include joint decision making procedures</a:t>
            </a:r>
            <a:r>
              <a:rPr lang="en"/>
              <a:t> that allow for the planning and implementation of a coherent program across institutions; and</a:t>
            </a:r>
            <a:endParaRPr/>
          </a:p>
          <a:p>
            <a:pPr indent="-317500" lvl="0" marL="457200" rtl="0" algn="l">
              <a:spcBef>
                <a:spcPts val="0"/>
              </a:spcBef>
              <a:spcAft>
                <a:spcPts val="0"/>
              </a:spcAft>
              <a:buSzPts val="1400"/>
              <a:buAutoNum type="arabicPeriod"/>
            </a:pPr>
            <a:r>
              <a:rPr lang="en"/>
              <a:t>Includes a </a:t>
            </a:r>
            <a:r>
              <a:rPr b="1" lang="en"/>
              <a:t>data sharing agreement that promotes collaborative interventions with processes</a:t>
            </a:r>
            <a:endParaRPr b="1" sz="1500"/>
          </a:p>
        </p:txBody>
      </p:sp>
      <p:pic>
        <p:nvPicPr>
          <p:cNvPr id="137" name="Google Shape;137;p23"/>
          <p:cNvPicPr preferRelativeResize="0"/>
          <p:nvPr/>
        </p:nvPicPr>
        <p:blipFill>
          <a:blip r:embed="rId3">
            <a:alphaModFix/>
          </a:blip>
          <a:stretch>
            <a:fillRect/>
          </a:stretch>
        </p:blipFill>
        <p:spPr>
          <a:xfrm>
            <a:off x="105550" y="72825"/>
            <a:ext cx="1435475" cy="101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565050" y="1342200"/>
            <a:ext cx="8013900" cy="2606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1500">
                <a:solidFill>
                  <a:srgbClr val="000000"/>
                </a:solidFill>
                <a:latin typeface="Arial"/>
                <a:ea typeface="Arial"/>
                <a:cs typeface="Arial"/>
                <a:sym typeface="Arial"/>
              </a:rPr>
              <a:t>Benchmark 3: P 16 Leadership Initiatives </a:t>
            </a:r>
            <a:endParaRPr b="1" sz="1500">
              <a:solidFill>
                <a:srgbClr val="000000"/>
              </a:solidFill>
              <a:latin typeface="Arial"/>
              <a:ea typeface="Arial"/>
              <a:cs typeface="Arial"/>
              <a:sym typeface="Arial"/>
            </a:endParaRPr>
          </a:p>
          <a:p>
            <a:pPr indent="0" lvl="0" marL="0" rtl="0" algn="l">
              <a:spcBef>
                <a:spcPts val="0"/>
              </a:spcBef>
              <a:spcAft>
                <a:spcPts val="0"/>
              </a:spcAft>
              <a:buNone/>
            </a:pPr>
            <a:r>
              <a:rPr b="1" lang="en" sz="1500">
                <a:solidFill>
                  <a:srgbClr val="000000"/>
                </a:solidFill>
                <a:latin typeface="Arial"/>
                <a:ea typeface="Arial"/>
                <a:cs typeface="Arial"/>
                <a:sym typeface="Arial"/>
              </a:rPr>
              <a:t>The school district and institution(s) of higher education (IHE) partners shall develop and maintain a leadership team that meets regularly (e.g., quarterly or monthly) to address issues of design, implementation, ongoing implementation, and sustainability. Membership should include the Early College High School leader and individuals with decision making authority from the district(s) and IHE(s). </a:t>
            </a:r>
            <a:endParaRPr b="1" sz="1500">
              <a:solidFill>
                <a:srgbClr val="000000"/>
              </a:solidFill>
              <a:latin typeface="Arial"/>
              <a:ea typeface="Arial"/>
              <a:cs typeface="Arial"/>
              <a:sym typeface="Arial"/>
            </a:endParaRPr>
          </a:p>
          <a:p>
            <a:pPr indent="0" lvl="0" marL="0" rtl="0" algn="l">
              <a:spcBef>
                <a:spcPts val="0"/>
              </a:spcBef>
              <a:spcAft>
                <a:spcPts val="0"/>
              </a:spcAft>
              <a:buNone/>
            </a:pPr>
            <a:r>
              <a:t/>
            </a:r>
            <a:endParaRPr b="1" sz="1500">
              <a:solidFill>
                <a:srgbClr val="000000"/>
              </a:solidFill>
              <a:latin typeface="Arial"/>
              <a:ea typeface="Arial"/>
              <a:cs typeface="Arial"/>
              <a:sym typeface="Arial"/>
            </a:endParaRPr>
          </a:p>
          <a:p>
            <a:pPr indent="0" lvl="0" marL="0" rtl="0" algn="l">
              <a:spcBef>
                <a:spcPts val="0"/>
              </a:spcBef>
              <a:spcAft>
                <a:spcPts val="0"/>
              </a:spcAft>
              <a:buNone/>
            </a:pPr>
            <a:r>
              <a:rPr b="1" lang="en" sz="1500">
                <a:solidFill>
                  <a:srgbClr val="000000"/>
                </a:solidFill>
                <a:latin typeface="Arial"/>
                <a:ea typeface="Arial"/>
                <a:cs typeface="Arial"/>
                <a:sym typeface="Arial"/>
              </a:rPr>
              <a:t>Benchmark 6: School Design </a:t>
            </a:r>
            <a:endParaRPr b="1" sz="1500">
              <a:solidFill>
                <a:srgbClr val="000000"/>
              </a:solidFill>
              <a:latin typeface="Arial"/>
              <a:ea typeface="Arial"/>
              <a:cs typeface="Arial"/>
              <a:sym typeface="Arial"/>
            </a:endParaRPr>
          </a:p>
          <a:p>
            <a:pPr indent="0" lvl="0" marL="0" rtl="0" algn="l">
              <a:spcBef>
                <a:spcPts val="0"/>
              </a:spcBef>
              <a:spcAft>
                <a:spcPts val="0"/>
              </a:spcAft>
              <a:buNone/>
            </a:pPr>
            <a:r>
              <a:rPr b="1" lang="en" sz="1500">
                <a:solidFill>
                  <a:srgbClr val="000000"/>
                </a:solidFill>
                <a:latin typeface="Arial"/>
                <a:ea typeface="Arial"/>
                <a:cs typeface="Arial"/>
                <a:sym typeface="Arial"/>
              </a:rPr>
              <a:t>The Early College High School must provide a full day program (i.e., full day as defined in PEIMS) at an autonomous high school (i.e., a high school with ECHS leader assigned to ECHS responsibilities who has scheduling, hiring, and budget authority), an IHE liaison with decision making authority, and a highly qualified staff with support and training. </a:t>
            </a:r>
            <a:endParaRPr b="1" sz="1500">
              <a:solidFill>
                <a:srgbClr val="000000"/>
              </a:solidFill>
              <a:latin typeface="Arial"/>
              <a:ea typeface="Arial"/>
              <a:cs typeface="Arial"/>
              <a:sym typeface="Arial"/>
            </a:endParaRPr>
          </a:p>
        </p:txBody>
      </p:sp>
      <p:pic>
        <p:nvPicPr>
          <p:cNvPr id="143" name="Google Shape;143;p24"/>
          <p:cNvPicPr preferRelativeResize="0"/>
          <p:nvPr/>
        </p:nvPicPr>
        <p:blipFill>
          <a:blip r:embed="rId3">
            <a:alphaModFix/>
          </a:blip>
          <a:stretch>
            <a:fillRect/>
          </a:stretch>
        </p:blipFill>
        <p:spPr>
          <a:xfrm>
            <a:off x="105550" y="72825"/>
            <a:ext cx="1435475" cy="101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00"/>
              <a:t>The School-within-a-School Model Benefits Students</a:t>
            </a:r>
            <a:endParaRPr sz="2200"/>
          </a:p>
        </p:txBody>
      </p:sp>
      <p:sp>
        <p:nvSpPr>
          <p:cNvPr id="149" name="Google Shape;149;p25"/>
          <p:cNvSpPr txBox="1"/>
          <p:nvPr>
            <p:ph idx="1" type="body"/>
          </p:nvPr>
        </p:nvSpPr>
        <p:spPr>
          <a:xfrm>
            <a:off x="311700" y="928425"/>
            <a:ext cx="8520600" cy="371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05"/>
              <a:buNone/>
            </a:pPr>
            <a:r>
              <a:rPr b="1" lang="en" sz="1490"/>
              <a:t>CAB students are actively involved in Haltom High School - </a:t>
            </a:r>
            <a:endParaRPr b="1" sz="1490"/>
          </a:p>
          <a:p>
            <a:pPr indent="-308392" lvl="0" marL="457200" rtl="0" algn="l">
              <a:spcBef>
                <a:spcPts val="1200"/>
              </a:spcBef>
              <a:spcAft>
                <a:spcPts val="0"/>
              </a:spcAft>
              <a:buSzPts val="1257"/>
              <a:buChar char="●"/>
            </a:pPr>
            <a:r>
              <a:rPr lang="en" sz="1256"/>
              <a:t>15% are members of HHS band/ensemble</a:t>
            </a:r>
            <a:endParaRPr sz="1256"/>
          </a:p>
          <a:p>
            <a:pPr indent="-308392" lvl="0" marL="457200" rtl="0" algn="l">
              <a:spcBef>
                <a:spcPts val="0"/>
              </a:spcBef>
              <a:spcAft>
                <a:spcPts val="0"/>
              </a:spcAft>
              <a:buSzPts val="1257"/>
              <a:buChar char="●"/>
            </a:pPr>
            <a:r>
              <a:rPr lang="en" sz="1256"/>
              <a:t>3% are members of HHS choir/ensemble</a:t>
            </a:r>
            <a:endParaRPr sz="1256"/>
          </a:p>
          <a:p>
            <a:pPr indent="-308392" lvl="0" marL="457200" rtl="0" algn="l">
              <a:spcBef>
                <a:spcPts val="0"/>
              </a:spcBef>
              <a:spcAft>
                <a:spcPts val="0"/>
              </a:spcAft>
              <a:buSzPts val="1257"/>
              <a:buChar char="●"/>
            </a:pPr>
            <a:r>
              <a:rPr lang="en" sz="1256"/>
              <a:t>6% are members of HHS dance class/team</a:t>
            </a:r>
            <a:endParaRPr sz="1256"/>
          </a:p>
          <a:p>
            <a:pPr indent="-308392" lvl="0" marL="457200" rtl="0" algn="l">
              <a:spcBef>
                <a:spcPts val="0"/>
              </a:spcBef>
              <a:spcAft>
                <a:spcPts val="0"/>
              </a:spcAft>
              <a:buSzPts val="1257"/>
              <a:buChar char="●"/>
            </a:pPr>
            <a:r>
              <a:rPr lang="en" sz="1256"/>
              <a:t>7% are involved in theater technology or theater performance classes</a:t>
            </a:r>
            <a:endParaRPr sz="1256"/>
          </a:p>
          <a:p>
            <a:pPr indent="-308392" lvl="0" marL="457200" rtl="0" algn="l">
              <a:spcBef>
                <a:spcPts val="0"/>
              </a:spcBef>
              <a:spcAft>
                <a:spcPts val="0"/>
              </a:spcAft>
              <a:buSzPts val="1257"/>
              <a:buChar char="●"/>
            </a:pPr>
            <a:r>
              <a:rPr lang="en" sz="1256"/>
              <a:t>27% are taking a world languages class</a:t>
            </a:r>
            <a:endParaRPr sz="1256"/>
          </a:p>
          <a:p>
            <a:pPr indent="-308392" lvl="0" marL="457200" rtl="0" algn="l">
              <a:spcBef>
                <a:spcPts val="0"/>
              </a:spcBef>
              <a:spcAft>
                <a:spcPts val="0"/>
              </a:spcAft>
              <a:buSzPts val="1257"/>
              <a:buChar char="●"/>
            </a:pPr>
            <a:r>
              <a:rPr lang="en" sz="1256"/>
              <a:t>2% are members of the HHS ROTC</a:t>
            </a:r>
            <a:endParaRPr sz="1256"/>
          </a:p>
          <a:p>
            <a:pPr indent="0" lvl="0" marL="457200" rtl="0" algn="l">
              <a:spcBef>
                <a:spcPts val="1200"/>
              </a:spcBef>
              <a:spcAft>
                <a:spcPts val="0"/>
              </a:spcAft>
              <a:buNone/>
            </a:pPr>
            <a:r>
              <a:t/>
            </a:r>
            <a:endParaRPr sz="1256"/>
          </a:p>
          <a:p>
            <a:pPr indent="0" lvl="0" marL="457200" rtl="0" algn="l">
              <a:spcBef>
                <a:spcPts val="1200"/>
              </a:spcBef>
              <a:spcAft>
                <a:spcPts val="0"/>
              </a:spcAft>
              <a:buNone/>
            </a:pPr>
            <a:r>
              <a:t/>
            </a:r>
            <a:endParaRPr sz="1256"/>
          </a:p>
          <a:p>
            <a:pPr indent="0" lvl="0" marL="0" rtl="0" algn="l">
              <a:spcBef>
                <a:spcPts val="1200"/>
              </a:spcBef>
              <a:spcAft>
                <a:spcPts val="1200"/>
              </a:spcAft>
              <a:buSzPts val="605"/>
              <a:buNone/>
            </a:pPr>
            <a:r>
              <a:t/>
            </a:r>
            <a:endParaRPr sz="989"/>
          </a:p>
        </p:txBody>
      </p:sp>
      <p:pic>
        <p:nvPicPr>
          <p:cNvPr id="150" name="Google Shape;150;p25"/>
          <p:cNvPicPr preferRelativeResize="0"/>
          <p:nvPr/>
        </p:nvPicPr>
        <p:blipFill>
          <a:blip r:embed="rId3">
            <a:alphaModFix/>
          </a:blip>
          <a:stretch>
            <a:fillRect/>
          </a:stretch>
        </p:blipFill>
        <p:spPr>
          <a:xfrm>
            <a:off x="5879325" y="928425"/>
            <a:ext cx="1314450" cy="1352550"/>
          </a:xfrm>
          <a:prstGeom prst="rect">
            <a:avLst/>
          </a:prstGeom>
          <a:noFill/>
          <a:ln>
            <a:noFill/>
          </a:ln>
        </p:spPr>
      </p:pic>
      <p:pic>
        <p:nvPicPr>
          <p:cNvPr id="151" name="Google Shape;151;p25"/>
          <p:cNvPicPr preferRelativeResize="0"/>
          <p:nvPr/>
        </p:nvPicPr>
        <p:blipFill>
          <a:blip r:embed="rId4">
            <a:alphaModFix/>
          </a:blip>
          <a:stretch>
            <a:fillRect/>
          </a:stretch>
        </p:blipFill>
        <p:spPr>
          <a:xfrm>
            <a:off x="7298600" y="1556550"/>
            <a:ext cx="1435475" cy="1015200"/>
          </a:xfrm>
          <a:prstGeom prst="rect">
            <a:avLst/>
          </a:prstGeom>
          <a:noFill/>
          <a:ln>
            <a:noFill/>
          </a:ln>
        </p:spPr>
      </p:pic>
      <p:pic>
        <p:nvPicPr>
          <p:cNvPr id="152" name="Google Shape;152;p25"/>
          <p:cNvPicPr preferRelativeResize="0"/>
          <p:nvPr/>
        </p:nvPicPr>
        <p:blipFill>
          <a:blip r:embed="rId5">
            <a:alphaModFix/>
          </a:blip>
          <a:stretch>
            <a:fillRect/>
          </a:stretch>
        </p:blipFill>
        <p:spPr>
          <a:xfrm rot="5400000">
            <a:off x="170300" y="2711150"/>
            <a:ext cx="2381275" cy="2521174"/>
          </a:xfrm>
          <a:prstGeom prst="rect">
            <a:avLst/>
          </a:prstGeom>
          <a:noFill/>
          <a:ln>
            <a:noFill/>
          </a:ln>
        </p:spPr>
      </p:pic>
      <p:pic>
        <p:nvPicPr>
          <p:cNvPr id="153" name="Google Shape;153;p25"/>
          <p:cNvPicPr preferRelativeResize="0"/>
          <p:nvPr/>
        </p:nvPicPr>
        <p:blipFill>
          <a:blip r:embed="rId6">
            <a:alphaModFix/>
          </a:blip>
          <a:stretch>
            <a:fillRect/>
          </a:stretch>
        </p:blipFill>
        <p:spPr>
          <a:xfrm>
            <a:off x="7112194" y="2571750"/>
            <a:ext cx="1928805" cy="2571751"/>
          </a:xfrm>
          <a:prstGeom prst="rect">
            <a:avLst/>
          </a:prstGeom>
          <a:noFill/>
          <a:ln>
            <a:noFill/>
          </a:ln>
        </p:spPr>
      </p:pic>
      <p:pic>
        <p:nvPicPr>
          <p:cNvPr id="154" name="Google Shape;154;p25"/>
          <p:cNvPicPr preferRelativeResize="0"/>
          <p:nvPr/>
        </p:nvPicPr>
        <p:blipFill>
          <a:blip r:embed="rId7">
            <a:alphaModFix/>
          </a:blip>
          <a:stretch>
            <a:fillRect/>
          </a:stretch>
        </p:blipFill>
        <p:spPr>
          <a:xfrm>
            <a:off x="2662100" y="2781100"/>
            <a:ext cx="1736049" cy="2646574"/>
          </a:xfrm>
          <a:prstGeom prst="rect">
            <a:avLst/>
          </a:prstGeom>
          <a:noFill/>
          <a:ln>
            <a:noFill/>
          </a:ln>
        </p:spPr>
      </p:pic>
      <p:pic>
        <p:nvPicPr>
          <p:cNvPr id="155" name="Google Shape;155;p25"/>
          <p:cNvPicPr preferRelativeResize="0"/>
          <p:nvPr/>
        </p:nvPicPr>
        <p:blipFill>
          <a:blip r:embed="rId8">
            <a:alphaModFix/>
          </a:blip>
          <a:stretch>
            <a:fillRect/>
          </a:stretch>
        </p:blipFill>
        <p:spPr>
          <a:xfrm>
            <a:off x="4640100" y="2362150"/>
            <a:ext cx="2375975" cy="3628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00"/>
              <a:t>The School-within-a-School Model Benefits Students</a:t>
            </a:r>
            <a:endParaRPr sz="2200"/>
          </a:p>
        </p:txBody>
      </p:sp>
      <p:sp>
        <p:nvSpPr>
          <p:cNvPr id="161" name="Google Shape;161;p26"/>
          <p:cNvSpPr txBox="1"/>
          <p:nvPr>
            <p:ph idx="1" type="body"/>
          </p:nvPr>
        </p:nvSpPr>
        <p:spPr>
          <a:xfrm>
            <a:off x="311700" y="928425"/>
            <a:ext cx="8520600" cy="371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05"/>
              <a:buNone/>
            </a:pPr>
            <a:r>
              <a:rPr b="1" lang="en" sz="1490"/>
              <a:t>CAB students are actively involved in Haltom High School - </a:t>
            </a:r>
            <a:endParaRPr sz="1256"/>
          </a:p>
          <a:p>
            <a:pPr indent="-308392" lvl="0" marL="457200" rtl="0" algn="l">
              <a:spcBef>
                <a:spcPts val="1200"/>
              </a:spcBef>
              <a:spcAft>
                <a:spcPts val="0"/>
              </a:spcAft>
              <a:buSzPts val="1257"/>
              <a:buChar char="●"/>
            </a:pPr>
            <a:r>
              <a:rPr lang="en" sz="1256"/>
              <a:t>2% are members of the HHS ROTC</a:t>
            </a:r>
            <a:endParaRPr sz="1256"/>
          </a:p>
          <a:p>
            <a:pPr indent="-308392" lvl="0" marL="457200" rtl="0" algn="l">
              <a:spcBef>
                <a:spcPts val="0"/>
              </a:spcBef>
              <a:spcAft>
                <a:spcPts val="0"/>
              </a:spcAft>
              <a:buSzPts val="1257"/>
              <a:buChar char="●"/>
            </a:pPr>
            <a:r>
              <a:rPr lang="en" sz="1256"/>
              <a:t>12% are taking a CTE course (heavy enrollment in commercial photography and digital art animation)</a:t>
            </a:r>
            <a:endParaRPr sz="1256"/>
          </a:p>
          <a:p>
            <a:pPr indent="-308392" lvl="0" marL="457200" rtl="0" algn="l">
              <a:spcBef>
                <a:spcPts val="0"/>
              </a:spcBef>
              <a:spcAft>
                <a:spcPts val="0"/>
              </a:spcAft>
              <a:buSzPts val="1257"/>
              <a:buChar char="●"/>
            </a:pPr>
            <a:r>
              <a:rPr lang="en" sz="1256"/>
              <a:t>20% are participating in an athletics program including: football, volleyball, baseball, softball, basketball, soccer, cross country, golf, gymnastics, and tennis</a:t>
            </a:r>
            <a:endParaRPr sz="1256"/>
          </a:p>
          <a:p>
            <a:pPr indent="-308392" lvl="0" marL="457200" rtl="0" algn="l">
              <a:spcBef>
                <a:spcPts val="0"/>
              </a:spcBef>
              <a:spcAft>
                <a:spcPts val="0"/>
              </a:spcAft>
              <a:buSzPts val="1257"/>
              <a:buChar char="●"/>
            </a:pPr>
            <a:r>
              <a:rPr lang="en" sz="1256"/>
              <a:t>4% are taking a sports medicine class; 3 athletics trainers</a:t>
            </a:r>
            <a:endParaRPr sz="1256"/>
          </a:p>
          <a:p>
            <a:pPr indent="-308392" lvl="0" marL="457200" rtl="0" algn="l">
              <a:spcBef>
                <a:spcPts val="0"/>
              </a:spcBef>
              <a:spcAft>
                <a:spcPts val="0"/>
              </a:spcAft>
              <a:buSzPts val="1257"/>
              <a:buChar char="●"/>
            </a:pPr>
            <a:r>
              <a:rPr lang="en" sz="1256"/>
              <a:t>100% of CAB students are enrolled in AVID</a:t>
            </a:r>
            <a:endParaRPr sz="1256"/>
          </a:p>
          <a:p>
            <a:pPr indent="-308392" lvl="0" marL="457200" rtl="0" algn="l">
              <a:spcBef>
                <a:spcPts val="0"/>
              </a:spcBef>
              <a:spcAft>
                <a:spcPts val="0"/>
              </a:spcAft>
              <a:buSzPts val="1257"/>
              <a:buChar char="●"/>
            </a:pPr>
            <a:r>
              <a:rPr lang="en" sz="1256"/>
              <a:t>CAB students serve on the HHS Student Council, HHS National Honor Society, and the CAB Student Congress</a:t>
            </a:r>
            <a:endParaRPr sz="1256"/>
          </a:p>
          <a:p>
            <a:pPr indent="-308392" lvl="0" marL="457200" rtl="0" algn="l">
              <a:spcBef>
                <a:spcPts val="0"/>
              </a:spcBef>
              <a:spcAft>
                <a:spcPts val="0"/>
              </a:spcAft>
              <a:buSzPts val="1257"/>
              <a:buChar char="●"/>
            </a:pPr>
            <a:r>
              <a:rPr lang="en" sz="1256"/>
              <a:t>CAB students participate in a wide array of additional activities and elective courses courses at HHS</a:t>
            </a:r>
            <a:endParaRPr sz="1256"/>
          </a:p>
          <a:p>
            <a:pPr indent="-308392" lvl="0" marL="457200" rtl="0" algn="l">
              <a:spcBef>
                <a:spcPts val="0"/>
              </a:spcBef>
              <a:spcAft>
                <a:spcPts val="0"/>
              </a:spcAft>
              <a:buSzPts val="1257"/>
              <a:buChar char="●"/>
            </a:pPr>
            <a:r>
              <a:rPr lang="en" sz="1256"/>
              <a:t>CAB students completed 272 hours of community service in 2021-22</a:t>
            </a:r>
            <a:endParaRPr sz="1256"/>
          </a:p>
          <a:p>
            <a:pPr indent="0" lvl="0" marL="457200" rtl="0" algn="l">
              <a:spcBef>
                <a:spcPts val="1200"/>
              </a:spcBef>
              <a:spcAft>
                <a:spcPts val="0"/>
              </a:spcAft>
              <a:buNone/>
            </a:pPr>
            <a:r>
              <a:t/>
            </a:r>
            <a:endParaRPr sz="1256"/>
          </a:p>
          <a:p>
            <a:pPr indent="0" lvl="0" marL="0" rtl="0" algn="l">
              <a:spcBef>
                <a:spcPts val="1200"/>
              </a:spcBef>
              <a:spcAft>
                <a:spcPts val="1200"/>
              </a:spcAft>
              <a:buSzPts val="605"/>
              <a:buNone/>
            </a:pPr>
            <a:r>
              <a:t/>
            </a:r>
            <a:endParaRPr sz="989"/>
          </a:p>
        </p:txBody>
      </p:sp>
      <p:pic>
        <p:nvPicPr>
          <p:cNvPr id="162" name="Google Shape;162;p26"/>
          <p:cNvPicPr preferRelativeResize="0"/>
          <p:nvPr/>
        </p:nvPicPr>
        <p:blipFill>
          <a:blip r:embed="rId3">
            <a:alphaModFix/>
          </a:blip>
          <a:stretch>
            <a:fillRect/>
          </a:stretch>
        </p:blipFill>
        <p:spPr>
          <a:xfrm>
            <a:off x="7829550" y="744875"/>
            <a:ext cx="1314450" cy="1352550"/>
          </a:xfrm>
          <a:prstGeom prst="rect">
            <a:avLst/>
          </a:prstGeom>
          <a:noFill/>
          <a:ln>
            <a:noFill/>
          </a:ln>
        </p:spPr>
      </p:pic>
      <p:pic>
        <p:nvPicPr>
          <p:cNvPr id="163" name="Google Shape;163;p26"/>
          <p:cNvPicPr preferRelativeResize="0"/>
          <p:nvPr/>
        </p:nvPicPr>
        <p:blipFill>
          <a:blip r:embed="rId4">
            <a:alphaModFix/>
          </a:blip>
          <a:stretch>
            <a:fillRect/>
          </a:stretch>
        </p:blipFill>
        <p:spPr>
          <a:xfrm>
            <a:off x="136425" y="3751650"/>
            <a:ext cx="1435475" cy="1015200"/>
          </a:xfrm>
          <a:prstGeom prst="rect">
            <a:avLst/>
          </a:prstGeom>
          <a:noFill/>
          <a:ln>
            <a:noFill/>
          </a:ln>
        </p:spPr>
      </p:pic>
      <p:pic>
        <p:nvPicPr>
          <p:cNvPr id="164" name="Google Shape;164;p26"/>
          <p:cNvPicPr preferRelativeResize="0"/>
          <p:nvPr/>
        </p:nvPicPr>
        <p:blipFill>
          <a:blip r:embed="rId5">
            <a:alphaModFix/>
          </a:blip>
          <a:stretch>
            <a:fillRect/>
          </a:stretch>
        </p:blipFill>
        <p:spPr>
          <a:xfrm>
            <a:off x="1762775" y="3449375"/>
            <a:ext cx="2087999" cy="1708925"/>
          </a:xfrm>
          <a:prstGeom prst="rect">
            <a:avLst/>
          </a:prstGeom>
          <a:noFill/>
          <a:ln>
            <a:noFill/>
          </a:ln>
        </p:spPr>
      </p:pic>
      <p:pic>
        <p:nvPicPr>
          <p:cNvPr id="165" name="Google Shape;165;p26"/>
          <p:cNvPicPr preferRelativeResize="0"/>
          <p:nvPr/>
        </p:nvPicPr>
        <p:blipFill>
          <a:blip r:embed="rId6">
            <a:alphaModFix/>
          </a:blip>
          <a:stretch>
            <a:fillRect/>
          </a:stretch>
        </p:blipFill>
        <p:spPr>
          <a:xfrm>
            <a:off x="7617700" y="3155166"/>
            <a:ext cx="1435475" cy="2003135"/>
          </a:xfrm>
          <a:prstGeom prst="rect">
            <a:avLst/>
          </a:prstGeom>
          <a:noFill/>
          <a:ln>
            <a:noFill/>
          </a:ln>
        </p:spPr>
      </p:pic>
      <p:pic>
        <p:nvPicPr>
          <p:cNvPr id="166" name="Google Shape;166;p26"/>
          <p:cNvPicPr preferRelativeResize="0"/>
          <p:nvPr/>
        </p:nvPicPr>
        <p:blipFill>
          <a:blip r:embed="rId7">
            <a:alphaModFix/>
          </a:blip>
          <a:stretch>
            <a:fillRect/>
          </a:stretch>
        </p:blipFill>
        <p:spPr>
          <a:xfrm>
            <a:off x="4818924" y="3449375"/>
            <a:ext cx="1841075" cy="17089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Welcome to the CAB! Incoming 9th Graders.</a:t>
            </a:r>
            <a:endParaRPr/>
          </a:p>
        </p:txBody>
      </p:sp>
      <p:pic>
        <p:nvPicPr>
          <p:cNvPr id="172" name="Google Shape;172;p27"/>
          <p:cNvPicPr preferRelativeResize="0"/>
          <p:nvPr/>
        </p:nvPicPr>
        <p:blipFill>
          <a:blip r:embed="rId3">
            <a:alphaModFix/>
          </a:blip>
          <a:stretch>
            <a:fillRect/>
          </a:stretch>
        </p:blipFill>
        <p:spPr>
          <a:xfrm>
            <a:off x="4268323" y="45788"/>
            <a:ext cx="3808176" cy="2856126"/>
          </a:xfrm>
          <a:prstGeom prst="rect">
            <a:avLst/>
          </a:prstGeom>
          <a:noFill/>
          <a:ln>
            <a:noFill/>
          </a:ln>
        </p:spPr>
      </p:pic>
      <p:pic>
        <p:nvPicPr>
          <p:cNvPr id="173" name="Google Shape;173;p27"/>
          <p:cNvPicPr preferRelativeResize="0"/>
          <p:nvPr/>
        </p:nvPicPr>
        <p:blipFill>
          <a:blip r:embed="rId4">
            <a:alphaModFix/>
          </a:blip>
          <a:stretch>
            <a:fillRect/>
          </a:stretch>
        </p:blipFill>
        <p:spPr>
          <a:xfrm>
            <a:off x="2228825" y="2492426"/>
            <a:ext cx="2408664" cy="1806498"/>
          </a:xfrm>
          <a:prstGeom prst="rect">
            <a:avLst/>
          </a:prstGeom>
          <a:noFill/>
          <a:ln>
            <a:noFill/>
          </a:ln>
        </p:spPr>
      </p:pic>
      <p:pic>
        <p:nvPicPr>
          <p:cNvPr id="174" name="Google Shape;174;p27"/>
          <p:cNvPicPr preferRelativeResize="0"/>
          <p:nvPr/>
        </p:nvPicPr>
        <p:blipFill>
          <a:blip r:embed="rId5">
            <a:alphaModFix/>
          </a:blip>
          <a:stretch>
            <a:fillRect/>
          </a:stretch>
        </p:blipFill>
        <p:spPr>
          <a:xfrm>
            <a:off x="155163" y="176075"/>
            <a:ext cx="3460724" cy="2595543"/>
          </a:xfrm>
          <a:prstGeom prst="rect">
            <a:avLst/>
          </a:prstGeom>
          <a:noFill/>
          <a:ln>
            <a:noFill/>
          </a:ln>
        </p:spPr>
      </p:pic>
      <p:pic>
        <p:nvPicPr>
          <p:cNvPr id="175" name="Google Shape;175;p27"/>
          <p:cNvPicPr preferRelativeResize="0"/>
          <p:nvPr/>
        </p:nvPicPr>
        <p:blipFill>
          <a:blip r:embed="rId6">
            <a:alphaModFix/>
          </a:blip>
          <a:stretch>
            <a:fillRect/>
          </a:stretch>
        </p:blipFill>
        <p:spPr>
          <a:xfrm>
            <a:off x="6398400" y="2408263"/>
            <a:ext cx="2520897" cy="18906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311700" y="177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Collegiate Academy of Birdville Facilities</a:t>
            </a:r>
            <a:endParaRPr/>
          </a:p>
        </p:txBody>
      </p:sp>
      <p:pic>
        <p:nvPicPr>
          <p:cNvPr id="181" name="Google Shape;181;p28"/>
          <p:cNvPicPr preferRelativeResize="0"/>
          <p:nvPr/>
        </p:nvPicPr>
        <p:blipFill>
          <a:blip r:embed="rId3">
            <a:alphaModFix/>
          </a:blip>
          <a:stretch>
            <a:fillRect/>
          </a:stretch>
        </p:blipFill>
        <p:spPr>
          <a:xfrm>
            <a:off x="6965750" y="2241200"/>
            <a:ext cx="2079426" cy="2772568"/>
          </a:xfrm>
          <a:prstGeom prst="rect">
            <a:avLst/>
          </a:prstGeom>
          <a:noFill/>
          <a:ln>
            <a:noFill/>
          </a:ln>
        </p:spPr>
      </p:pic>
      <p:pic>
        <p:nvPicPr>
          <p:cNvPr id="182" name="Google Shape;182;p28"/>
          <p:cNvPicPr preferRelativeResize="0"/>
          <p:nvPr/>
        </p:nvPicPr>
        <p:blipFill>
          <a:blip r:embed="rId4">
            <a:alphaModFix/>
          </a:blip>
          <a:stretch>
            <a:fillRect/>
          </a:stretch>
        </p:blipFill>
        <p:spPr>
          <a:xfrm>
            <a:off x="5242400" y="999974"/>
            <a:ext cx="2165334" cy="1624001"/>
          </a:xfrm>
          <a:prstGeom prst="rect">
            <a:avLst/>
          </a:prstGeom>
          <a:noFill/>
          <a:ln>
            <a:noFill/>
          </a:ln>
        </p:spPr>
      </p:pic>
      <p:pic>
        <p:nvPicPr>
          <p:cNvPr id="183" name="Google Shape;183;p28"/>
          <p:cNvPicPr preferRelativeResize="0"/>
          <p:nvPr/>
        </p:nvPicPr>
        <p:blipFill>
          <a:blip r:embed="rId5">
            <a:alphaModFix/>
          </a:blip>
          <a:stretch>
            <a:fillRect/>
          </a:stretch>
        </p:blipFill>
        <p:spPr>
          <a:xfrm>
            <a:off x="2717338" y="948825"/>
            <a:ext cx="2236650" cy="2236650"/>
          </a:xfrm>
          <a:prstGeom prst="rect">
            <a:avLst/>
          </a:prstGeom>
          <a:noFill/>
          <a:ln>
            <a:noFill/>
          </a:ln>
        </p:spPr>
      </p:pic>
      <p:pic>
        <p:nvPicPr>
          <p:cNvPr id="184" name="Google Shape;184;p28"/>
          <p:cNvPicPr preferRelativeResize="0"/>
          <p:nvPr/>
        </p:nvPicPr>
        <p:blipFill>
          <a:blip r:embed="rId6">
            <a:alphaModFix/>
          </a:blip>
          <a:stretch>
            <a:fillRect/>
          </a:stretch>
        </p:blipFill>
        <p:spPr>
          <a:xfrm>
            <a:off x="4739624" y="2795300"/>
            <a:ext cx="1760700" cy="2348201"/>
          </a:xfrm>
          <a:prstGeom prst="rect">
            <a:avLst/>
          </a:prstGeom>
          <a:noFill/>
          <a:ln>
            <a:noFill/>
          </a:ln>
        </p:spPr>
      </p:pic>
      <p:pic>
        <p:nvPicPr>
          <p:cNvPr id="185" name="Google Shape;185;p28"/>
          <p:cNvPicPr preferRelativeResize="0"/>
          <p:nvPr/>
        </p:nvPicPr>
        <p:blipFill>
          <a:blip r:embed="rId7">
            <a:alphaModFix/>
          </a:blip>
          <a:stretch>
            <a:fillRect/>
          </a:stretch>
        </p:blipFill>
        <p:spPr>
          <a:xfrm>
            <a:off x="440975" y="1127125"/>
            <a:ext cx="1995820" cy="1496850"/>
          </a:xfrm>
          <a:prstGeom prst="rect">
            <a:avLst/>
          </a:prstGeom>
          <a:noFill/>
          <a:ln>
            <a:noFill/>
          </a:ln>
        </p:spPr>
      </p:pic>
      <p:sp>
        <p:nvSpPr>
          <p:cNvPr id="186" name="Google Shape;186;p28"/>
          <p:cNvSpPr txBox="1"/>
          <p:nvPr/>
        </p:nvSpPr>
        <p:spPr>
          <a:xfrm>
            <a:off x="482200" y="3411150"/>
            <a:ext cx="40362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The Collegiate Academy of Birdville would like to extend our thanks to the BISD School Board, Superintendent, and community members for their support of the 2018 Bond. The four classrooms (including a new science lab), collaborative learning spaces, and offices were ready for the first day of school. We would like to thank our hosts at Tarrant County College for the outstanding facilities provided to help our students meet their educational goals.</a:t>
            </a:r>
            <a:endParaRPr sz="1100"/>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2" name="Shape 62"/>
        <p:cNvGrpSpPr/>
        <p:nvPr/>
      </p:nvGrpSpPr>
      <p:grpSpPr>
        <a:xfrm>
          <a:off x="0" y="0"/>
          <a:ext cx="0" cy="0"/>
          <a:chOff x="0" y="0"/>
          <a:chExt cx="0" cy="0"/>
        </a:xfrm>
      </p:grpSpPr>
      <p:sp>
        <p:nvSpPr>
          <p:cNvPr id="63" name="Google Shape;63;p14"/>
          <p:cNvSpPr txBox="1"/>
          <p:nvPr/>
        </p:nvSpPr>
        <p:spPr>
          <a:xfrm>
            <a:off x="1541025" y="237850"/>
            <a:ext cx="75081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Benchmark 1: Target Population</a:t>
            </a:r>
            <a:r>
              <a:rPr lang="en"/>
              <a:t> </a:t>
            </a:r>
            <a:endParaRPr/>
          </a:p>
          <a:p>
            <a:pPr indent="0" lvl="0" marL="0" rtl="0" algn="l">
              <a:spcBef>
                <a:spcPts val="0"/>
              </a:spcBef>
              <a:spcAft>
                <a:spcPts val="0"/>
              </a:spcAft>
              <a:buNone/>
            </a:pPr>
            <a:r>
              <a:rPr lang="en" sz="1200"/>
              <a:t>The Early College High School shall serve, or include plans to scale up to serve, students in grades 9 through 12, and </a:t>
            </a:r>
            <a:r>
              <a:rPr b="1" lang="en" sz="1200"/>
              <a:t>shall target and enroll students who are at risk of dropping out of school </a:t>
            </a:r>
            <a:r>
              <a:rPr lang="en" sz="1200"/>
              <a:t>as defined by statute (Texas Education Code (TEC) §29.908) and the Public Education Information Management System (PEIMS) </a:t>
            </a:r>
            <a:r>
              <a:rPr b="1" lang="en" sz="1200"/>
              <a:t>and who might not otherwise go to college. </a:t>
            </a:r>
            <a:endParaRPr b="1" sz="1200"/>
          </a:p>
        </p:txBody>
      </p:sp>
      <p:pic>
        <p:nvPicPr>
          <p:cNvPr id="64" name="Google Shape;64;p14"/>
          <p:cNvPicPr preferRelativeResize="0"/>
          <p:nvPr/>
        </p:nvPicPr>
        <p:blipFill>
          <a:blip r:embed="rId3">
            <a:alphaModFix/>
          </a:blip>
          <a:stretch>
            <a:fillRect/>
          </a:stretch>
        </p:blipFill>
        <p:spPr>
          <a:xfrm>
            <a:off x="105550" y="72825"/>
            <a:ext cx="1435475" cy="1015200"/>
          </a:xfrm>
          <a:prstGeom prst="rect">
            <a:avLst/>
          </a:prstGeom>
          <a:noFill/>
          <a:ln>
            <a:noFill/>
          </a:ln>
        </p:spPr>
      </p:pic>
      <p:pic>
        <p:nvPicPr>
          <p:cNvPr id="65" name="Google Shape;65;p14"/>
          <p:cNvPicPr preferRelativeResize="0"/>
          <p:nvPr/>
        </p:nvPicPr>
        <p:blipFill>
          <a:blip r:embed="rId4">
            <a:alphaModFix/>
          </a:blip>
          <a:stretch>
            <a:fillRect/>
          </a:stretch>
        </p:blipFill>
        <p:spPr>
          <a:xfrm>
            <a:off x="2017625" y="1328750"/>
            <a:ext cx="4800625" cy="3769600"/>
          </a:xfrm>
          <a:prstGeom prst="rect">
            <a:avLst/>
          </a:prstGeom>
          <a:noFill/>
          <a:ln>
            <a:noFill/>
          </a:ln>
        </p:spPr>
      </p:pic>
      <p:pic>
        <p:nvPicPr>
          <p:cNvPr id="66" name="Google Shape;66;p14"/>
          <p:cNvPicPr preferRelativeResize="0"/>
          <p:nvPr/>
        </p:nvPicPr>
        <p:blipFill>
          <a:blip r:embed="rId5">
            <a:alphaModFix/>
          </a:blip>
          <a:stretch>
            <a:fillRect/>
          </a:stretch>
        </p:blipFill>
        <p:spPr>
          <a:xfrm>
            <a:off x="6818250" y="1282375"/>
            <a:ext cx="2357600" cy="1768200"/>
          </a:xfrm>
          <a:prstGeom prst="rect">
            <a:avLst/>
          </a:prstGeom>
          <a:noFill/>
          <a:ln>
            <a:noFill/>
          </a:ln>
        </p:spPr>
      </p:pic>
      <p:pic>
        <p:nvPicPr>
          <p:cNvPr id="67" name="Google Shape;67;p14"/>
          <p:cNvPicPr preferRelativeResize="0"/>
          <p:nvPr/>
        </p:nvPicPr>
        <p:blipFill>
          <a:blip r:embed="rId6">
            <a:alphaModFix/>
          </a:blip>
          <a:stretch>
            <a:fillRect/>
          </a:stretch>
        </p:blipFill>
        <p:spPr>
          <a:xfrm>
            <a:off x="6970650" y="3202975"/>
            <a:ext cx="1920171" cy="1788125"/>
          </a:xfrm>
          <a:prstGeom prst="rect">
            <a:avLst/>
          </a:prstGeom>
          <a:noFill/>
          <a:ln>
            <a:noFill/>
          </a:ln>
        </p:spPr>
      </p:pic>
      <p:pic>
        <p:nvPicPr>
          <p:cNvPr id="68" name="Google Shape;68;p14"/>
          <p:cNvPicPr preferRelativeResize="0"/>
          <p:nvPr/>
        </p:nvPicPr>
        <p:blipFill>
          <a:blip r:embed="rId7">
            <a:alphaModFix/>
          </a:blip>
          <a:stretch>
            <a:fillRect/>
          </a:stretch>
        </p:blipFill>
        <p:spPr>
          <a:xfrm>
            <a:off x="0" y="3116350"/>
            <a:ext cx="1991327" cy="1493487"/>
          </a:xfrm>
          <a:prstGeom prst="rect">
            <a:avLst/>
          </a:prstGeom>
          <a:noFill/>
          <a:ln>
            <a:noFill/>
          </a:ln>
        </p:spPr>
      </p:pic>
      <p:pic>
        <p:nvPicPr>
          <p:cNvPr id="69" name="Google Shape;69;p14"/>
          <p:cNvPicPr preferRelativeResize="0"/>
          <p:nvPr/>
        </p:nvPicPr>
        <p:blipFill>
          <a:blip r:embed="rId8">
            <a:alphaModFix/>
          </a:blip>
          <a:stretch>
            <a:fillRect/>
          </a:stretch>
        </p:blipFill>
        <p:spPr>
          <a:xfrm>
            <a:off x="0" y="1565400"/>
            <a:ext cx="2024159" cy="113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Benchmark 1: Targeted Population</a:t>
            </a:r>
            <a:endParaRPr/>
          </a:p>
        </p:txBody>
      </p:sp>
      <p:sp>
        <p:nvSpPr>
          <p:cNvPr id="75" name="Google Shape;75;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The Texas Education Agency has approved the 2022-2023 provisional designation application for the Collegiate Academy of Birdville. This provisional designation is for all Early College High Schools (ECHS) during the first four years of designation. Following its fourth academic year as a provisional ECHS, the Collegiate Academy of Birdville will automatically be measured against the designation outcomes-based measures.</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While the provisional status provides several years to meet these outcomes-based measures, we are pleased to inform you that with recruitment efforts and use of the weighted lottery system, the Collegiate Academy has already met the requirements for the access measures for the representation of at-risk and economically disadvantaged students and have solid representation of African-American, Hispanic, and male students as indicated by Benchmark 1 of the ECHS Blueprint.</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The Collegiate Academy of Birdville has met or exceeded the targets for Access Outcomes Based Measures in every year of operation due in large part to the excellent work of the Data Enterprise Systems group at BISD led by Mike Charland and their well-designed and extensively tested weighted lottery system. The CAB team was invited to present the system to other ECHS at a regional conference after the first year of implementation.</a:t>
            </a:r>
            <a:endParaRPr sz="11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6"/>
          <p:cNvPicPr preferRelativeResize="0"/>
          <p:nvPr/>
        </p:nvPicPr>
        <p:blipFill>
          <a:blip r:embed="rId3">
            <a:alphaModFix/>
          </a:blip>
          <a:stretch>
            <a:fillRect/>
          </a:stretch>
        </p:blipFill>
        <p:spPr>
          <a:xfrm>
            <a:off x="105550" y="72825"/>
            <a:ext cx="1435475" cy="1015200"/>
          </a:xfrm>
          <a:prstGeom prst="rect">
            <a:avLst/>
          </a:prstGeom>
          <a:noFill/>
          <a:ln>
            <a:noFill/>
          </a:ln>
        </p:spPr>
      </p:pic>
      <p:pic>
        <p:nvPicPr>
          <p:cNvPr id="81" name="Google Shape;81;p16"/>
          <p:cNvPicPr preferRelativeResize="0"/>
          <p:nvPr/>
        </p:nvPicPr>
        <p:blipFill>
          <a:blip r:embed="rId4">
            <a:alphaModFix/>
          </a:blip>
          <a:stretch>
            <a:fillRect/>
          </a:stretch>
        </p:blipFill>
        <p:spPr>
          <a:xfrm>
            <a:off x="4487825" y="1088025"/>
            <a:ext cx="2792075" cy="1637725"/>
          </a:xfrm>
          <a:prstGeom prst="rect">
            <a:avLst/>
          </a:prstGeom>
          <a:noFill/>
          <a:ln>
            <a:noFill/>
          </a:ln>
        </p:spPr>
      </p:pic>
      <p:pic>
        <p:nvPicPr>
          <p:cNvPr id="82" name="Google Shape;82;p16"/>
          <p:cNvPicPr preferRelativeResize="0"/>
          <p:nvPr/>
        </p:nvPicPr>
        <p:blipFill>
          <a:blip r:embed="rId5">
            <a:alphaModFix/>
          </a:blip>
          <a:stretch>
            <a:fillRect/>
          </a:stretch>
        </p:blipFill>
        <p:spPr>
          <a:xfrm>
            <a:off x="871695" y="1088025"/>
            <a:ext cx="3204556" cy="3636376"/>
          </a:xfrm>
          <a:prstGeom prst="rect">
            <a:avLst/>
          </a:prstGeom>
          <a:noFill/>
          <a:ln>
            <a:noFill/>
          </a:ln>
        </p:spPr>
      </p:pic>
      <p:sp>
        <p:nvSpPr>
          <p:cNvPr id="83" name="Google Shape;83;p16"/>
          <p:cNvSpPr txBox="1"/>
          <p:nvPr>
            <p:ph type="title"/>
          </p:nvPr>
        </p:nvSpPr>
        <p:spPr>
          <a:xfrm>
            <a:off x="1629200" y="445025"/>
            <a:ext cx="7203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CAB Student Demographics</a:t>
            </a:r>
            <a:endParaRPr/>
          </a:p>
        </p:txBody>
      </p:sp>
      <p:sp>
        <p:nvSpPr>
          <p:cNvPr id="84" name="Google Shape;8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85" name="Google Shape;85;p16"/>
          <p:cNvPicPr preferRelativeResize="0"/>
          <p:nvPr/>
        </p:nvPicPr>
        <p:blipFill>
          <a:blip r:embed="rId6">
            <a:alphaModFix/>
          </a:blip>
          <a:stretch>
            <a:fillRect/>
          </a:stretch>
        </p:blipFill>
        <p:spPr>
          <a:xfrm>
            <a:off x="4526625" y="3012225"/>
            <a:ext cx="2994274" cy="1799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Access: Highlights of CAB Student Demographics</a:t>
            </a:r>
            <a:endParaRPr/>
          </a:p>
          <a:p>
            <a:pPr indent="0" lvl="0" marL="0" rtl="0" algn="l">
              <a:spcBef>
                <a:spcPts val="0"/>
              </a:spcBef>
              <a:spcAft>
                <a:spcPts val="0"/>
              </a:spcAft>
              <a:buNone/>
            </a:pPr>
            <a:r>
              <a:t/>
            </a:r>
            <a:endParaRPr/>
          </a:p>
        </p:txBody>
      </p:sp>
      <p:sp>
        <p:nvSpPr>
          <p:cNvPr id="91" name="Google Shape;91;p17"/>
          <p:cNvSpPr txBox="1"/>
          <p:nvPr>
            <p:ph idx="1" type="body"/>
          </p:nvPr>
        </p:nvSpPr>
        <p:spPr>
          <a:xfrm>
            <a:off x="311700" y="1553775"/>
            <a:ext cx="8520600" cy="3015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The October 2021-22 Snapshot Data compared to the current CAB student population demonstrates the alignment between our students and the targets set by TEA in the Benchmark 1 Blueprint.  The 2022-23 October snapshot data will be compared to our current student population demographics to help set targets for earning distinctions in the area of access.</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Two areas to highlight are:</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2021-22 BSD Economically Disadvantaged population was 59.69%. The current population of incoming class of the CAB is 62.13% Economically Disadvantaged.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2022-23 At Risk for 9th grade students for the CAB is 71% - just 9 percentage points away from meeting the distinctions level of access. This may be an area to consider weighting the lottery more heavily in upcoming classes to earn this distinction.</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pic>
        <p:nvPicPr>
          <p:cNvPr id="92" name="Google Shape;92;p17"/>
          <p:cNvPicPr preferRelativeResize="0"/>
          <p:nvPr/>
        </p:nvPicPr>
        <p:blipFill>
          <a:blip r:embed="rId3">
            <a:alphaModFix/>
          </a:blip>
          <a:stretch>
            <a:fillRect/>
          </a:stretch>
        </p:blipFill>
        <p:spPr>
          <a:xfrm>
            <a:off x="3134325" y="3532525"/>
            <a:ext cx="2268150" cy="136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1658225" y="163375"/>
            <a:ext cx="7126200" cy="14355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1400">
                <a:solidFill>
                  <a:srgbClr val="000000"/>
                </a:solidFill>
                <a:latin typeface="Arial"/>
                <a:ea typeface="Arial"/>
                <a:cs typeface="Arial"/>
                <a:sym typeface="Arial"/>
              </a:rPr>
              <a:t>Benchmark 4: Curriculum and Support</a:t>
            </a: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indent="0" lvl="0" marL="0" rtl="0" algn="l">
              <a:spcBef>
                <a:spcPts val="0"/>
              </a:spcBef>
              <a:spcAft>
                <a:spcPts val="0"/>
              </a:spcAft>
              <a:buNone/>
            </a:pPr>
            <a:r>
              <a:rPr lang="en" sz="1400">
                <a:solidFill>
                  <a:srgbClr val="000000"/>
                </a:solidFill>
                <a:latin typeface="Arial"/>
                <a:ea typeface="Arial"/>
                <a:cs typeface="Arial"/>
                <a:sym typeface="Arial"/>
              </a:rPr>
              <a:t>The Early College High School shall provide a </a:t>
            </a:r>
            <a:r>
              <a:rPr b="1" lang="en" sz="1400">
                <a:solidFill>
                  <a:srgbClr val="000000"/>
                </a:solidFill>
                <a:latin typeface="Arial"/>
                <a:ea typeface="Arial"/>
                <a:cs typeface="Arial"/>
                <a:sym typeface="Arial"/>
              </a:rPr>
              <a:t>rigorous course of study that enables a participating student to receive a high school diploma and complete the Texas Higher Education Coordinating Board’s (THECB) core curriculum (as defined by Title 19 of the Texas Administrative Code (TAC) §4.28), obtain certifications, or earn an associate degree, or earn at least 60 credit hours</a:t>
            </a:r>
            <a:r>
              <a:rPr lang="en" sz="1400">
                <a:solidFill>
                  <a:srgbClr val="000000"/>
                </a:solidFill>
                <a:latin typeface="Arial"/>
                <a:ea typeface="Arial"/>
                <a:cs typeface="Arial"/>
                <a:sym typeface="Arial"/>
              </a:rPr>
              <a:t> toward a baccalaureate degree during grades 9 - 12. The ECHS shall provide students with academic, social, and emotional support in their course of study. </a:t>
            </a:r>
            <a:endParaRPr sz="1600">
              <a:solidFill>
                <a:srgbClr val="000000"/>
              </a:solidFill>
              <a:latin typeface="Arial"/>
              <a:ea typeface="Arial"/>
              <a:cs typeface="Arial"/>
              <a:sym typeface="Arial"/>
            </a:endParaRPr>
          </a:p>
        </p:txBody>
      </p:sp>
      <p:pic>
        <p:nvPicPr>
          <p:cNvPr id="98" name="Google Shape;98;p18"/>
          <p:cNvPicPr preferRelativeResize="0"/>
          <p:nvPr/>
        </p:nvPicPr>
        <p:blipFill>
          <a:blip r:embed="rId3">
            <a:alphaModFix/>
          </a:blip>
          <a:stretch>
            <a:fillRect/>
          </a:stretch>
        </p:blipFill>
        <p:spPr>
          <a:xfrm>
            <a:off x="105550" y="72825"/>
            <a:ext cx="1435475" cy="1015200"/>
          </a:xfrm>
          <a:prstGeom prst="rect">
            <a:avLst/>
          </a:prstGeom>
          <a:noFill/>
          <a:ln>
            <a:noFill/>
          </a:ln>
        </p:spPr>
      </p:pic>
      <p:pic>
        <p:nvPicPr>
          <p:cNvPr id="99" name="Google Shape;99;p18"/>
          <p:cNvPicPr preferRelativeResize="0"/>
          <p:nvPr/>
        </p:nvPicPr>
        <p:blipFill>
          <a:blip r:embed="rId4">
            <a:alphaModFix/>
          </a:blip>
          <a:stretch>
            <a:fillRect/>
          </a:stretch>
        </p:blipFill>
        <p:spPr>
          <a:xfrm>
            <a:off x="414175" y="1657400"/>
            <a:ext cx="4387125" cy="3389800"/>
          </a:xfrm>
          <a:prstGeom prst="rect">
            <a:avLst/>
          </a:prstGeom>
          <a:noFill/>
          <a:ln>
            <a:noFill/>
          </a:ln>
        </p:spPr>
      </p:pic>
      <p:sp>
        <p:nvSpPr>
          <p:cNvPr id="100" name="Google Shape;100;p18"/>
          <p:cNvSpPr txBox="1"/>
          <p:nvPr/>
        </p:nvSpPr>
        <p:spPr>
          <a:xfrm>
            <a:off x="4912325" y="1666350"/>
            <a:ext cx="40167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On target to earn attainment distinctions</a:t>
            </a:r>
            <a:endParaRPr b="1">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Over 50% of students have earned 9 college hours by the end of 10th grade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Over 80% will have earned 15 hours by graduation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Over 40% of students will complete the Texas Core Curriculum by graduation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b="1" lang="en">
                <a:latin typeface="Proxima Nova"/>
                <a:ea typeface="Proxima Nova"/>
                <a:cs typeface="Proxima Nova"/>
                <a:sym typeface="Proxima Nova"/>
              </a:rPr>
              <a:t>Projected: 72% of seniors will earn an Associate Degree in Spring of 2023</a:t>
            </a:r>
            <a:r>
              <a:rPr lang="en">
                <a:latin typeface="Proxima Nova"/>
                <a:ea typeface="Proxima Nova"/>
                <a:cs typeface="Proxima Nova"/>
                <a:sym typeface="Proxima Nova"/>
              </a:rPr>
              <a:t> if all students stay the course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Projected: Over 50%  of graduates will enroll directly in a 2 year or 4 year institution</a:t>
            </a:r>
            <a:endParaRPr>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Attainment: Highlights of CAB Progress</a:t>
            </a:r>
            <a:endParaRPr/>
          </a:p>
        </p:txBody>
      </p:sp>
      <p:sp>
        <p:nvSpPr>
          <p:cNvPr id="106" name="Google Shape;10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As noted on the previous slide, </a:t>
            </a:r>
            <a:r>
              <a:rPr lang="en" sz="1100">
                <a:solidFill>
                  <a:srgbClr val="000000"/>
                </a:solidFill>
                <a:latin typeface="Arial"/>
                <a:ea typeface="Arial"/>
                <a:cs typeface="Arial"/>
                <a:sym typeface="Arial"/>
              </a:rPr>
              <a:t>the Collegiate Academy is on track to meet the required 6 of 7 categories to earn distinctions for attainment.  This progress is noteworthy at this point of implementation and is reflective of the tremendous work put in by CAB students, teachers, TCC instructors, and family members.</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lang="en" sz="1100">
                <a:solidFill>
                  <a:srgbClr val="000000"/>
                </a:solidFill>
                <a:latin typeface="Arial"/>
                <a:ea typeface="Arial"/>
                <a:cs typeface="Arial"/>
                <a:sym typeface="Arial"/>
              </a:rPr>
              <a:t>Target Goal: Retention of students entering the Collegiate Academy in the 9th grade.</a:t>
            </a:r>
            <a:endParaRPr b="1"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We have had approximately 75% rate of retention based on students enrolled at snapshot who continue in the program after 9th grade - which meets the required criteria for an Early College High School designation.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The CAB instituted a policy the second year to raise the levels of enrollment back to our target of 60 students per grade level by allowing students who were on the waitlist from the lottery to join the CAB in their sophomore year, and should graduate over 55 students in every cohort.</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Meeting the 85% retention rate for distinctions will be a top priority moving forward.</a:t>
            </a:r>
            <a:endParaRPr sz="11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pic>
        <p:nvPicPr>
          <p:cNvPr id="107" name="Google Shape;107;p19"/>
          <p:cNvPicPr preferRelativeResize="0"/>
          <p:nvPr/>
        </p:nvPicPr>
        <p:blipFill>
          <a:blip r:embed="rId3">
            <a:alphaModFix/>
          </a:blip>
          <a:stretch>
            <a:fillRect/>
          </a:stretch>
        </p:blipFill>
        <p:spPr>
          <a:xfrm>
            <a:off x="3161125" y="3782600"/>
            <a:ext cx="2268150" cy="136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1698175" y="-47350"/>
            <a:ext cx="6845400" cy="1091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1050">
                <a:solidFill>
                  <a:srgbClr val="000000"/>
                </a:solidFill>
                <a:latin typeface="Arial"/>
                <a:ea typeface="Arial"/>
                <a:cs typeface="Arial"/>
                <a:sym typeface="Arial"/>
              </a:rPr>
              <a:t>Benchmark 5: Academic Rigor and Readiness </a:t>
            </a:r>
            <a:endParaRPr b="1" sz="1050">
              <a:solidFill>
                <a:srgbClr val="000000"/>
              </a:solidFill>
              <a:latin typeface="Arial"/>
              <a:ea typeface="Arial"/>
              <a:cs typeface="Arial"/>
              <a:sym typeface="Arial"/>
            </a:endParaRPr>
          </a:p>
          <a:p>
            <a:pPr indent="0" lvl="0" marL="0" rtl="0" algn="l">
              <a:spcBef>
                <a:spcPts val="0"/>
              </a:spcBef>
              <a:spcAft>
                <a:spcPts val="0"/>
              </a:spcAft>
              <a:buSzPts val="990"/>
              <a:buNone/>
            </a:pPr>
            <a:r>
              <a:rPr lang="en" sz="1050">
                <a:solidFill>
                  <a:srgbClr val="000000"/>
                </a:solidFill>
                <a:latin typeface="Arial"/>
                <a:ea typeface="Arial"/>
                <a:cs typeface="Arial"/>
                <a:sym typeface="Arial"/>
              </a:rPr>
              <a:t>The Early College High School shall administer a Texas Success Initiative (TSI) college placement exam (as defined by TAC §4.53) to all accepted ECHS students to assess college readiness, design individual instructional support plans, and enable students to begin college courses based on their performance on the exam.</a:t>
            </a:r>
            <a:r>
              <a:rPr lang="en" sz="1050">
                <a:solidFill>
                  <a:srgbClr val="000000"/>
                </a:solidFill>
              </a:rPr>
              <a:t> </a:t>
            </a:r>
            <a:endParaRPr sz="1050">
              <a:solidFill>
                <a:srgbClr val="000000"/>
              </a:solidFill>
            </a:endParaRPr>
          </a:p>
        </p:txBody>
      </p:sp>
      <p:pic>
        <p:nvPicPr>
          <p:cNvPr id="113" name="Google Shape;113;p20"/>
          <p:cNvPicPr preferRelativeResize="0"/>
          <p:nvPr/>
        </p:nvPicPr>
        <p:blipFill>
          <a:blip r:embed="rId3">
            <a:alphaModFix/>
          </a:blip>
          <a:stretch>
            <a:fillRect/>
          </a:stretch>
        </p:blipFill>
        <p:spPr>
          <a:xfrm>
            <a:off x="153127" y="0"/>
            <a:ext cx="1368523" cy="967850"/>
          </a:xfrm>
          <a:prstGeom prst="rect">
            <a:avLst/>
          </a:prstGeom>
          <a:noFill/>
          <a:ln>
            <a:noFill/>
          </a:ln>
        </p:spPr>
      </p:pic>
      <p:pic>
        <p:nvPicPr>
          <p:cNvPr id="114" name="Google Shape;114;p20"/>
          <p:cNvPicPr preferRelativeResize="0"/>
          <p:nvPr/>
        </p:nvPicPr>
        <p:blipFill>
          <a:blip r:embed="rId4">
            <a:alphaModFix/>
          </a:blip>
          <a:stretch>
            <a:fillRect/>
          </a:stretch>
        </p:blipFill>
        <p:spPr>
          <a:xfrm>
            <a:off x="105550" y="959725"/>
            <a:ext cx="5333374" cy="4132100"/>
          </a:xfrm>
          <a:prstGeom prst="rect">
            <a:avLst/>
          </a:prstGeom>
          <a:noFill/>
          <a:ln>
            <a:noFill/>
          </a:ln>
        </p:spPr>
      </p:pic>
      <p:sp>
        <p:nvSpPr>
          <p:cNvPr id="115" name="Google Shape;115;p20"/>
          <p:cNvSpPr txBox="1"/>
          <p:nvPr/>
        </p:nvSpPr>
        <p:spPr>
          <a:xfrm>
            <a:off x="5682625" y="994875"/>
            <a:ext cx="33087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Proxima Nova"/>
                <a:ea typeface="Proxima Nova"/>
                <a:cs typeface="Proxima Nova"/>
                <a:sym typeface="Proxima Nova"/>
              </a:rPr>
              <a:t>On target for Early College Designation:</a:t>
            </a:r>
            <a:endParaRPr sz="1500">
              <a:latin typeface="Proxima Nova"/>
              <a:ea typeface="Proxima Nova"/>
              <a:cs typeface="Proxima Nova"/>
              <a:sym typeface="Proxima Nova"/>
            </a:endParaRPr>
          </a:p>
          <a:p>
            <a:pPr indent="0" lvl="0" marL="0" rtl="0" algn="l">
              <a:spcBef>
                <a:spcPts val="0"/>
              </a:spcBef>
              <a:spcAft>
                <a:spcPts val="0"/>
              </a:spcAft>
              <a:buNone/>
            </a:pPr>
            <a:r>
              <a:rPr lang="en" sz="1500">
                <a:latin typeface="Proxima Nova"/>
                <a:ea typeface="Proxima Nova"/>
                <a:cs typeface="Proxima Nova"/>
                <a:sym typeface="Proxima Nova"/>
              </a:rPr>
              <a:t>In 2021-22 EOC. Highlights:</a:t>
            </a:r>
            <a:endParaRPr sz="1500">
              <a:latin typeface="Proxima Nova"/>
              <a:ea typeface="Proxima Nova"/>
              <a:cs typeface="Proxima Nova"/>
              <a:sym typeface="Proxima Nova"/>
            </a:endParaRPr>
          </a:p>
          <a:p>
            <a:pPr indent="-323850" lvl="0" marL="457200" rtl="0" algn="l">
              <a:spcBef>
                <a:spcPts val="0"/>
              </a:spcBef>
              <a:spcAft>
                <a:spcPts val="0"/>
              </a:spcAft>
              <a:buSzPts val="1500"/>
              <a:buFont typeface="Proxima Nova"/>
              <a:buChar char="●"/>
            </a:pPr>
            <a:r>
              <a:rPr lang="en" sz="1200"/>
              <a:t>100% of students performed at approaches grade level in Algebra 1, Biology, and U.S. History</a:t>
            </a:r>
            <a:endParaRPr sz="1200"/>
          </a:p>
          <a:p>
            <a:pPr indent="-304800" lvl="0" marL="457200" rtl="0" algn="l">
              <a:spcBef>
                <a:spcPts val="0"/>
              </a:spcBef>
              <a:spcAft>
                <a:spcPts val="0"/>
              </a:spcAft>
              <a:buSzPts val="1200"/>
              <a:buChar char="●"/>
            </a:pPr>
            <a:r>
              <a:rPr lang="en" sz="1200"/>
              <a:t>98% of students performed at approaches grade level in English 1 and English 2</a:t>
            </a:r>
            <a:endParaRPr sz="1200"/>
          </a:p>
          <a:p>
            <a:pPr indent="-304800" lvl="0" marL="457200" rtl="0" algn="l">
              <a:spcBef>
                <a:spcPts val="0"/>
              </a:spcBef>
              <a:spcAft>
                <a:spcPts val="0"/>
              </a:spcAft>
              <a:buSzPts val="1200"/>
              <a:buChar char="●"/>
            </a:pPr>
            <a:r>
              <a:rPr lang="en" sz="1200"/>
              <a:t>English 2: 94% students performed at meets grade level and 24% at masters grade level</a:t>
            </a:r>
            <a:endParaRPr sz="1200"/>
          </a:p>
          <a:p>
            <a:pPr indent="0" lvl="0" marL="457200" rtl="0" algn="l">
              <a:spcBef>
                <a:spcPts val="0"/>
              </a:spcBef>
              <a:spcAft>
                <a:spcPts val="0"/>
              </a:spcAft>
              <a:buNone/>
            </a:pPr>
            <a:r>
              <a:t/>
            </a:r>
            <a:endParaRPr sz="1200"/>
          </a:p>
          <a:p>
            <a:pPr indent="0" lvl="0" marL="0" rtl="0" algn="l">
              <a:spcBef>
                <a:spcPts val="0"/>
              </a:spcBef>
              <a:spcAft>
                <a:spcPts val="0"/>
              </a:spcAft>
              <a:buNone/>
            </a:pPr>
            <a:r>
              <a:rPr lang="en" sz="1200"/>
              <a:t>On target for TSI  Early College Designation:</a:t>
            </a:r>
            <a:endParaRPr sz="1200"/>
          </a:p>
          <a:p>
            <a:pPr indent="0" lvl="0" marL="0" rtl="0" algn="l">
              <a:spcBef>
                <a:spcPts val="0"/>
              </a:spcBef>
              <a:spcAft>
                <a:spcPts val="0"/>
              </a:spcAft>
              <a:buNone/>
            </a:pPr>
            <a:r>
              <a:rPr lang="en" sz="1200"/>
              <a:t>All students Reading/Writing 67% Math 35%       Class of ‘24 Reading/Writing 78%  Math 72%</a:t>
            </a:r>
            <a:endParaRPr sz="1200"/>
          </a:p>
          <a:p>
            <a:pPr indent="0" lvl="0" marL="0" rtl="0" algn="l">
              <a:spcBef>
                <a:spcPts val="0"/>
              </a:spcBef>
              <a:spcAft>
                <a:spcPts val="0"/>
              </a:spcAft>
              <a:buNone/>
            </a:pPr>
            <a:r>
              <a:rPr lang="en" sz="1200"/>
              <a:t>Class of ‘23 Reading/Writing 93% Math 80%</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Goals set to target distinctions in TSIA Math and CCMR Readiness on SAT or PSAT</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Achievement: Highlights of CAB Growth</a:t>
            </a:r>
            <a:endParaRPr/>
          </a:p>
        </p:txBody>
      </p:sp>
      <p:sp>
        <p:nvSpPr>
          <p:cNvPr id="121" name="Google Shape;12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The CAB is on track to meet requirements to be designated as an Early College High School, and is approaching all five categories to earn distinctions.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Targets for improvement to earn distinction status are increasing our Meets Grade Level performance in Algebra from 50% to 60% and Masters in Algebra from 21% to 40%.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We are also targeting improvement in the TSIA Math passing rate to produce the 75% passing rate needed for distinction.The addition this year of a Math instructor on the TCC campus will provide support for students who have not yet passed the Math TSIA2 in their Algebra II classes, and support for students taking college courses in Math.</a:t>
            </a:r>
            <a:endParaRPr sz="11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pic>
        <p:nvPicPr>
          <p:cNvPr id="122" name="Google Shape;122;p21"/>
          <p:cNvPicPr preferRelativeResize="0"/>
          <p:nvPr/>
        </p:nvPicPr>
        <p:blipFill>
          <a:blip r:embed="rId3">
            <a:alphaModFix/>
          </a:blip>
          <a:stretch>
            <a:fillRect/>
          </a:stretch>
        </p:blipFill>
        <p:spPr>
          <a:xfrm>
            <a:off x="3161125" y="3782600"/>
            <a:ext cx="2268150" cy="1360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