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99" r:id="rId1"/>
  </p:sldMasterIdLst>
  <p:notesMasterIdLst>
    <p:notesMasterId r:id="rId10"/>
  </p:notesMasterIdLst>
  <p:sldIdLst>
    <p:sldId id="256" r:id="rId2"/>
    <p:sldId id="258" r:id="rId3"/>
    <p:sldId id="261" r:id="rId4"/>
    <p:sldId id="266" r:id="rId5"/>
    <p:sldId id="267" r:id="rId6"/>
    <p:sldId id="262" r:id="rId7"/>
    <p:sldId id="268" r:id="rId8"/>
    <p:sldId id="260"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830" autoAdjust="0"/>
    <p:restoredTop sz="60307" autoAdjust="0"/>
  </p:normalViewPr>
  <p:slideViewPr>
    <p:cSldViewPr snapToGrid="0">
      <p:cViewPr varScale="1">
        <p:scale>
          <a:sx n="67" d="100"/>
          <a:sy n="67" d="100"/>
        </p:scale>
        <p:origin x="1320" y="66"/>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6E7351A-CDCC-4501-A7CA-3B6098824AF3}" type="datetimeFigureOut">
              <a:rPr lang="en-US" smtClean="0"/>
              <a:t>12/2/2019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A759182-CFC3-4B17-8C33-D2BB44272BE4}" type="slidenum">
              <a:rPr lang="en-US" smtClean="0"/>
              <a:t>‹#›</a:t>
            </a:fld>
            <a:endParaRPr lang="en-US"/>
          </a:p>
        </p:txBody>
      </p:sp>
    </p:spTree>
    <p:extLst>
      <p:ext uri="{BB962C8B-B14F-4D97-AF65-F5344CB8AC3E}">
        <p14:creationId xmlns:p14="http://schemas.microsoft.com/office/powerpoint/2010/main" val="16618196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Birdville ISD </a:t>
            </a:r>
            <a:r>
              <a:rPr lang="en-US" dirty="0" smtClean="0"/>
              <a:t>opened</a:t>
            </a:r>
            <a:r>
              <a:rPr lang="en-US" baseline="0" dirty="0" smtClean="0"/>
              <a:t> </a:t>
            </a:r>
            <a:r>
              <a:rPr lang="en-US" baseline="0" dirty="0" smtClean="0"/>
              <a:t>a Collegiate Academy in the Fall of 2019!  We are so excited to </a:t>
            </a:r>
            <a:r>
              <a:rPr lang="en-US" baseline="0" dirty="0" smtClean="0"/>
              <a:t>add to our student body and </a:t>
            </a:r>
            <a:r>
              <a:rPr lang="en-US" baseline="0" dirty="0" smtClean="0"/>
              <a:t>are seeking incoming freshmen for the </a:t>
            </a:r>
            <a:r>
              <a:rPr lang="en-US" baseline="0" dirty="0" smtClean="0"/>
              <a:t>second CAB </a:t>
            </a:r>
            <a:r>
              <a:rPr lang="en-US" baseline="0" dirty="0" smtClean="0"/>
              <a:t>class.  YOU may be just the right student for the Collegiate Academy!  </a:t>
            </a:r>
            <a:endParaRPr lang="en-US" dirty="0"/>
          </a:p>
        </p:txBody>
      </p:sp>
      <p:sp>
        <p:nvSpPr>
          <p:cNvPr id="4" name="Slide Number Placeholder 3"/>
          <p:cNvSpPr>
            <a:spLocks noGrp="1"/>
          </p:cNvSpPr>
          <p:nvPr>
            <p:ph type="sldNum" sz="quarter" idx="10"/>
          </p:nvPr>
        </p:nvSpPr>
        <p:spPr/>
        <p:txBody>
          <a:bodyPr/>
          <a:lstStyle/>
          <a:p>
            <a:fld id="{EA759182-CFC3-4B17-8C33-D2BB44272BE4}" type="slidenum">
              <a:rPr lang="en-US" smtClean="0"/>
              <a:t>1</a:t>
            </a:fld>
            <a:endParaRPr lang="en-US"/>
          </a:p>
        </p:txBody>
      </p:sp>
    </p:spTree>
    <p:extLst>
      <p:ext uri="{BB962C8B-B14F-4D97-AF65-F5344CB8AC3E}">
        <p14:creationId xmlns:p14="http://schemas.microsoft.com/office/powerpoint/2010/main" val="5324832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i="0" baseline="0" dirty="0" smtClean="0"/>
          </a:p>
          <a:p>
            <a:r>
              <a:rPr lang="en-US" dirty="0" smtClean="0"/>
              <a:t>Higher Education </a:t>
            </a:r>
            <a:r>
              <a:rPr lang="en-US" b="1" i="1" dirty="0" smtClean="0"/>
              <a:t>MATTERS </a:t>
            </a:r>
            <a:r>
              <a:rPr lang="en-US" dirty="0" smtClean="0"/>
              <a:t>because it boosts the knowledge and resourcefulness of our citizens and helps build a productive workforce. </a:t>
            </a:r>
            <a:endParaRPr lang="en-US" dirty="0" smtClean="0"/>
          </a:p>
          <a:p>
            <a:endParaRPr lang="en-US"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An educated workforce leads to innovation, expansion, and more economic opportunities. </a:t>
            </a:r>
            <a:r>
              <a:rPr lang="en-US" i="0" baseline="0" dirty="0" err="1" smtClean="0"/>
              <a:t>Birdville</a:t>
            </a:r>
            <a:r>
              <a:rPr lang="en-US" i="0" baseline="0" dirty="0" smtClean="0"/>
              <a:t> ISD wants to help all of our students reach for their dreams and make getting a great job a reality for the future.  Education can help students achieve their dreams. </a:t>
            </a:r>
          </a:p>
          <a:p>
            <a:endParaRPr lang="en-US" dirty="0" smtClean="0"/>
          </a:p>
          <a:p>
            <a:r>
              <a:rPr lang="en-US" dirty="0" smtClean="0"/>
              <a:t>Most new jobs (99%) in the rebound from the latest recession went to Texans with some form of higher education.</a:t>
            </a:r>
            <a:r>
              <a:rPr lang="en-US" baseline="0" dirty="0" smtClean="0"/>
              <a:t> </a:t>
            </a:r>
            <a:r>
              <a:rPr lang="en-US" dirty="0" smtClean="0"/>
              <a:t>By 2030, 60% or more of all new jobs will require some level of higher education.  Today, only 42% of Texans between the ages of 25 and 34 have an associates degree or higher. </a:t>
            </a:r>
            <a:r>
              <a:rPr lang="en-US" dirty="0" err="1" smtClean="0"/>
              <a:t>Birdville</a:t>
            </a:r>
            <a:r>
              <a:rPr lang="en-US" dirty="0" smtClean="0"/>
              <a:t> ISD wants to help close that gap!</a:t>
            </a:r>
          </a:p>
          <a:p>
            <a:pPr marL="0" indent="0">
              <a:buFont typeface="Arial" panose="020B0604020202020204" pitchFamily="34" charset="0"/>
              <a:buNone/>
            </a:pPr>
            <a:endParaRPr lang="en-US" i="0" baseline="0" dirty="0" smtClean="0"/>
          </a:p>
          <a:p>
            <a:pPr marL="0" indent="0">
              <a:buFont typeface="Arial" panose="020B0604020202020204" pitchFamily="34" charset="0"/>
              <a:buNone/>
            </a:pPr>
            <a:endParaRPr lang="en-US" i="0" baseline="0" dirty="0" smtClean="0"/>
          </a:p>
          <a:p>
            <a:pPr marL="0" indent="0">
              <a:buFont typeface="Arial" panose="020B0604020202020204" pitchFamily="34" charset="0"/>
              <a:buNone/>
            </a:pPr>
            <a:r>
              <a:rPr lang="en-US" i="0" baseline="0" dirty="0" smtClean="0"/>
              <a:t>Families benefit from ECHS as students receive extensive support and assistance through the sometimes unfamiliar landscape of college admissions as well as cost savings through the provision of up to 60 hours of college credit at not cost to students.  College for All Texans reported that average costs for traditional dependent students enrolled at TCC living off campus who enrolled in 15 credit hours in fall and spring could spend between six-eight thousand dollars for tuition, fees, books, and transportation in pursuit of an associates degree. http://www.collegeforalltexans.com/apps/collegecosts.cfm </a:t>
            </a:r>
          </a:p>
          <a:p>
            <a:pPr marL="0" indent="0">
              <a:buFont typeface="Arial" panose="020B0604020202020204" pitchFamily="34" charset="0"/>
              <a:buNone/>
            </a:pPr>
            <a:endParaRPr lang="en-US" i="0" baseline="0" dirty="0" smtClean="0"/>
          </a:p>
          <a:p>
            <a:pPr marL="0" indent="0">
              <a:buFont typeface="Arial" panose="020B0604020202020204" pitchFamily="34" charset="0"/>
              <a:buNone/>
            </a:pPr>
            <a:endParaRPr lang="en-US" dirty="0" smtClean="0"/>
          </a:p>
          <a:p>
            <a:endParaRPr lang="en-US" dirty="0"/>
          </a:p>
        </p:txBody>
      </p:sp>
      <p:sp>
        <p:nvSpPr>
          <p:cNvPr id="4" name="Slide Number Placeholder 3"/>
          <p:cNvSpPr>
            <a:spLocks noGrp="1"/>
          </p:cNvSpPr>
          <p:nvPr>
            <p:ph type="sldNum" sz="quarter" idx="10"/>
          </p:nvPr>
        </p:nvSpPr>
        <p:spPr/>
        <p:txBody>
          <a:bodyPr/>
          <a:lstStyle/>
          <a:p>
            <a:fld id="{EA759182-CFC3-4B17-8C33-D2BB44272BE4}" type="slidenum">
              <a:rPr lang="en-US" smtClean="0"/>
              <a:t>2</a:t>
            </a:fld>
            <a:endParaRPr lang="en-US"/>
          </a:p>
        </p:txBody>
      </p:sp>
    </p:spTree>
    <p:extLst>
      <p:ext uri="{BB962C8B-B14F-4D97-AF65-F5344CB8AC3E}">
        <p14:creationId xmlns:p14="http://schemas.microsoft.com/office/powerpoint/2010/main" val="8277066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dirty="0" smtClean="0"/>
              <a:t>What is Early</a:t>
            </a:r>
            <a:r>
              <a:rPr lang="en-US" baseline="0" dirty="0" smtClean="0"/>
              <a:t> College High School and what benefits would our students, families, and district see from implementation of this model? </a:t>
            </a:r>
          </a:p>
          <a:p>
            <a:pPr marL="0" indent="0">
              <a:buNone/>
            </a:pPr>
            <a:r>
              <a:rPr lang="en-US" dirty="0" smtClean="0"/>
              <a:t>Early College High Schools are innovative high schools that allow students </a:t>
            </a:r>
            <a:r>
              <a:rPr lang="en-US" b="1" i="1" dirty="0" smtClean="0"/>
              <a:t>least likely </a:t>
            </a:r>
            <a:r>
              <a:rPr lang="en-US" dirty="0" smtClean="0"/>
              <a:t>to attend college an opportunity to earn a high school diploma and an Associate’s Degree or up to 60 college hours.  </a:t>
            </a:r>
          </a:p>
          <a:p>
            <a:pPr marL="0" indent="0">
              <a:buNone/>
            </a:pPr>
            <a:r>
              <a:rPr lang="en-US" dirty="0" smtClean="0"/>
              <a:t>Early College High Schools</a:t>
            </a:r>
            <a:r>
              <a:rPr lang="en-US" baseline="0" dirty="0" smtClean="0"/>
              <a:t> benefit students by</a:t>
            </a:r>
            <a:endParaRPr lang="en-US" dirty="0" smtClean="0"/>
          </a:p>
          <a:p>
            <a:pPr marL="171450" indent="-171450">
              <a:buFont typeface="Arial" panose="020B0604020202020204" pitchFamily="34" charset="0"/>
              <a:buChar char="•"/>
            </a:pPr>
            <a:r>
              <a:rPr lang="en-US" dirty="0" smtClean="0"/>
              <a:t>Providing dual credit at no costs to students</a:t>
            </a:r>
          </a:p>
          <a:p>
            <a:pPr marL="171450" indent="-171450">
              <a:buFont typeface="Arial" panose="020B0604020202020204" pitchFamily="34" charset="0"/>
              <a:buChar char="•"/>
            </a:pPr>
            <a:r>
              <a:rPr lang="en-US" dirty="0" smtClean="0"/>
              <a:t>Offering rigorous instruction and accelerated courses</a:t>
            </a:r>
          </a:p>
          <a:p>
            <a:pPr marL="171450" indent="-171450">
              <a:buFont typeface="Arial" panose="020B0604020202020204" pitchFamily="34" charset="0"/>
              <a:buChar char="•"/>
            </a:pPr>
            <a:r>
              <a:rPr lang="en-US" dirty="0" smtClean="0"/>
              <a:t>Providing academic and social support services to help students succeed</a:t>
            </a:r>
          </a:p>
          <a:p>
            <a:pPr marL="171450" indent="-171450">
              <a:buFont typeface="Arial" panose="020B0604020202020204" pitchFamily="34" charset="0"/>
              <a:buChar char="•"/>
            </a:pPr>
            <a:r>
              <a:rPr lang="en-US" dirty="0" smtClean="0"/>
              <a:t>Increasing college readiness, and</a:t>
            </a:r>
          </a:p>
          <a:p>
            <a:pPr marL="171450" indent="-171450">
              <a:buFont typeface="Arial" panose="020B0604020202020204" pitchFamily="34" charset="0"/>
              <a:buChar char="•"/>
            </a:pPr>
            <a:r>
              <a:rPr lang="en-US" dirty="0" smtClean="0"/>
              <a:t>Reducing barriers to college access</a:t>
            </a:r>
          </a:p>
          <a:p>
            <a:pPr marL="171450" indent="-171450">
              <a:buFont typeface="Arial" panose="020B0604020202020204" pitchFamily="34" charset="0"/>
              <a:buChar char="•"/>
            </a:pPr>
            <a:endParaRPr lang="en-US" dirty="0" smtClean="0"/>
          </a:p>
          <a:p>
            <a:endParaRPr lang="en-US" dirty="0"/>
          </a:p>
        </p:txBody>
      </p:sp>
      <p:sp>
        <p:nvSpPr>
          <p:cNvPr id="4" name="Slide Number Placeholder 3"/>
          <p:cNvSpPr>
            <a:spLocks noGrp="1"/>
          </p:cNvSpPr>
          <p:nvPr>
            <p:ph type="sldNum" sz="quarter" idx="10"/>
          </p:nvPr>
        </p:nvSpPr>
        <p:spPr/>
        <p:txBody>
          <a:bodyPr/>
          <a:lstStyle/>
          <a:p>
            <a:fld id="{EA759182-CFC3-4B17-8C33-D2BB44272BE4}" type="slidenum">
              <a:rPr lang="en-US" smtClean="0"/>
              <a:t>3</a:t>
            </a:fld>
            <a:endParaRPr lang="en-US"/>
          </a:p>
        </p:txBody>
      </p:sp>
    </p:spTree>
    <p:extLst>
      <p:ext uri="{BB962C8B-B14F-4D97-AF65-F5344CB8AC3E}">
        <p14:creationId xmlns:p14="http://schemas.microsoft.com/office/powerpoint/2010/main" val="9647061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solidFill>
                  <a:srgbClr val="FF0000"/>
                </a:solidFill>
              </a:rPr>
              <a:t>Any</a:t>
            </a:r>
            <a:r>
              <a:rPr lang="en-US" b="1" dirty="0" smtClean="0"/>
              <a:t> </a:t>
            </a:r>
            <a:r>
              <a:rPr lang="en-US" dirty="0" smtClean="0"/>
              <a:t>current 8</a:t>
            </a:r>
            <a:r>
              <a:rPr lang="en-US" baseline="30000" dirty="0" smtClean="0"/>
              <a:t>th</a:t>
            </a:r>
            <a:r>
              <a:rPr lang="en-US" dirty="0" smtClean="0"/>
              <a:t> grade student inside or outside of </a:t>
            </a:r>
            <a:r>
              <a:rPr lang="en-US" dirty="0" err="1" smtClean="0"/>
              <a:t>Birdville</a:t>
            </a:r>
            <a:r>
              <a:rPr lang="en-US" dirty="0" smtClean="0"/>
              <a:t> ISD may apply</a:t>
            </a:r>
          </a:p>
          <a:p>
            <a:r>
              <a:rPr lang="en-US" b="1" dirty="0" smtClean="0">
                <a:solidFill>
                  <a:srgbClr val="FF0000"/>
                </a:solidFill>
              </a:rPr>
              <a:t>Target</a:t>
            </a:r>
            <a:r>
              <a:rPr lang="en-US" dirty="0" smtClean="0"/>
              <a:t> population: Those students who are least likely to attend college on their own!</a:t>
            </a:r>
          </a:p>
          <a:p>
            <a:r>
              <a:rPr lang="en-US" dirty="0" smtClean="0"/>
              <a:t>The make-up of the students will reflect the overall population of </a:t>
            </a:r>
            <a:r>
              <a:rPr lang="en-US" dirty="0" err="1" smtClean="0"/>
              <a:t>Birdville</a:t>
            </a:r>
            <a:r>
              <a:rPr lang="en-US" dirty="0" smtClean="0"/>
              <a:t> ISD</a:t>
            </a:r>
          </a:p>
          <a:p>
            <a:pPr lvl="1"/>
            <a:r>
              <a:rPr lang="en-US" dirty="0" smtClean="0"/>
              <a:t>At-risk of dropping out of school</a:t>
            </a:r>
          </a:p>
          <a:p>
            <a:pPr lvl="1"/>
            <a:r>
              <a:rPr lang="en-US" dirty="0" smtClean="0"/>
              <a:t>Socio-economic level</a:t>
            </a:r>
          </a:p>
          <a:p>
            <a:pPr lvl="1"/>
            <a:r>
              <a:rPr lang="en-US" dirty="0" smtClean="0"/>
              <a:t>English Language Learners</a:t>
            </a:r>
          </a:p>
          <a:p>
            <a:pPr lvl="1"/>
            <a:r>
              <a:rPr lang="en-US" dirty="0" smtClean="0"/>
              <a:t>Ethnicity </a:t>
            </a:r>
          </a:p>
          <a:p>
            <a:pPr lvl="1"/>
            <a:r>
              <a:rPr lang="en-US" dirty="0" smtClean="0"/>
              <a:t>Males/Females</a:t>
            </a:r>
          </a:p>
          <a:p>
            <a:endParaRPr lang="en-US" dirty="0" smtClean="0"/>
          </a:p>
          <a:p>
            <a:r>
              <a:rPr lang="en-US" dirty="0" smtClean="0"/>
              <a:t>Students will be</a:t>
            </a:r>
            <a:r>
              <a:rPr lang="en-US" baseline="0" dirty="0" smtClean="0"/>
              <a:t> selected in a random, weighted lottery system.  Only 60 students will be selected for the 2019-2020 freshmen class! We will generate a wait list.</a:t>
            </a:r>
            <a:endParaRPr lang="en-US" dirty="0"/>
          </a:p>
        </p:txBody>
      </p:sp>
      <p:sp>
        <p:nvSpPr>
          <p:cNvPr id="4" name="Slide Number Placeholder 3"/>
          <p:cNvSpPr>
            <a:spLocks noGrp="1"/>
          </p:cNvSpPr>
          <p:nvPr>
            <p:ph type="sldNum" sz="quarter" idx="10"/>
          </p:nvPr>
        </p:nvSpPr>
        <p:spPr/>
        <p:txBody>
          <a:bodyPr/>
          <a:lstStyle/>
          <a:p>
            <a:fld id="{EA759182-CFC3-4B17-8C33-D2BB44272BE4}" type="slidenum">
              <a:rPr lang="en-US" smtClean="0"/>
              <a:t>4</a:t>
            </a:fld>
            <a:endParaRPr lang="en-US"/>
          </a:p>
        </p:txBody>
      </p:sp>
    </p:spTree>
    <p:extLst>
      <p:ext uri="{BB962C8B-B14F-4D97-AF65-F5344CB8AC3E}">
        <p14:creationId xmlns:p14="http://schemas.microsoft.com/office/powerpoint/2010/main" val="9189818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It takes</a:t>
            </a:r>
            <a:r>
              <a:rPr lang="en-US" baseline="0" dirty="0" smtClean="0"/>
              <a:t> a great deal to achieve a DREAM-  a student who is dedicated, responsible, wants to pursue education, demonstrates a positive attitude, and is motivated to do the hard work and meet the challenges will be able — with the support of the great teachers at the Collegiate Academy of </a:t>
            </a:r>
            <a:r>
              <a:rPr lang="en-US" baseline="0" dirty="0" err="1" smtClean="0"/>
              <a:t>Birdville</a:t>
            </a:r>
            <a:r>
              <a:rPr lang="en-US" baseline="0" dirty="0" smtClean="0"/>
              <a:t> — to achieve this dream!</a:t>
            </a:r>
          </a:p>
          <a:p>
            <a:endParaRPr lang="en-US" baseline="0" dirty="0" smtClean="0"/>
          </a:p>
          <a:p>
            <a:r>
              <a:rPr lang="en-US" baseline="0" dirty="0" smtClean="0"/>
              <a:t>To be considered, students must have a completed application and participate in student/parent/guardian interviews. Summer Bridge Camp attendance is required for all Collegiate Academy students and will be a time of great fun and learning! It will take ALL four years to make this dream happen, so students have to make a commitment to stick with the program for four years.  Most importantly, the students selected to this program need to have a dream and be willing to do the hard work it will take to achieve the dream!</a:t>
            </a:r>
            <a:endParaRPr lang="en-US" dirty="0"/>
          </a:p>
        </p:txBody>
      </p:sp>
      <p:sp>
        <p:nvSpPr>
          <p:cNvPr id="4" name="Slide Number Placeholder 3"/>
          <p:cNvSpPr>
            <a:spLocks noGrp="1"/>
          </p:cNvSpPr>
          <p:nvPr>
            <p:ph type="sldNum" sz="quarter" idx="10"/>
          </p:nvPr>
        </p:nvSpPr>
        <p:spPr/>
        <p:txBody>
          <a:bodyPr/>
          <a:lstStyle/>
          <a:p>
            <a:fld id="{EA759182-CFC3-4B17-8C33-D2BB44272BE4}" type="slidenum">
              <a:rPr lang="en-US" smtClean="0"/>
              <a:t>5</a:t>
            </a:fld>
            <a:endParaRPr lang="en-US"/>
          </a:p>
        </p:txBody>
      </p:sp>
    </p:spTree>
    <p:extLst>
      <p:ext uri="{BB962C8B-B14F-4D97-AF65-F5344CB8AC3E}">
        <p14:creationId xmlns:p14="http://schemas.microsoft.com/office/powerpoint/2010/main" val="20116491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D3D4214-2092-44E0-8050-875B59033873}" type="slidenum">
              <a:rPr lang="en-US" smtClean="0"/>
              <a:t>6</a:t>
            </a:fld>
            <a:endParaRPr lang="en-US"/>
          </a:p>
        </p:txBody>
      </p:sp>
    </p:spTree>
    <p:extLst>
      <p:ext uri="{BB962C8B-B14F-4D97-AF65-F5344CB8AC3E}">
        <p14:creationId xmlns:p14="http://schemas.microsoft.com/office/powerpoint/2010/main" val="145296432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A759182-CFC3-4B17-8C33-D2BB44272BE4}" type="slidenum">
              <a:rPr lang="en-US" smtClean="0"/>
              <a:t>8</a:t>
            </a:fld>
            <a:endParaRPr lang="en-US"/>
          </a:p>
        </p:txBody>
      </p:sp>
    </p:spTree>
    <p:extLst>
      <p:ext uri="{BB962C8B-B14F-4D97-AF65-F5344CB8AC3E}">
        <p14:creationId xmlns:p14="http://schemas.microsoft.com/office/powerpoint/2010/main" val="10267753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smtClean="0"/>
              <a:pPr/>
              <a:t>12/2/2019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6932346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586B75A-687E-405C-8A0B-8D00578BA2C3}" type="datetimeFigureOut">
              <a:rPr lang="en-US" smtClean="0"/>
              <a:pPr/>
              <a:t>12/2/2019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604325722"/>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586B75A-687E-405C-8A0B-8D00578BA2C3}" type="datetimeFigureOut">
              <a:rPr lang="en-US" smtClean="0"/>
              <a:pPr/>
              <a:t>12/2/2019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777691721"/>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586B75A-687E-405C-8A0B-8D00578BA2C3}" type="datetimeFigureOut">
              <a:rPr lang="en-US" smtClean="0"/>
              <a:pPr/>
              <a:t>12/2/2019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4255051283"/>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586B75A-687E-405C-8A0B-8D00578BA2C3}" type="datetimeFigureOut">
              <a:rPr lang="en-US" smtClean="0"/>
              <a:pPr/>
              <a:t>12/2/2019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771042850"/>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586B75A-687E-405C-8A0B-8D00578BA2C3}" type="datetimeFigureOut">
              <a:rPr lang="en-US" smtClean="0"/>
              <a:pPr/>
              <a:t>12/2/2019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024509254"/>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smtClean="0"/>
              <a:pPr/>
              <a:t>12/2/2019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16436294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smtClean="0"/>
              <a:pPr/>
              <a:t>12/2/2019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5139201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smtClean="0"/>
              <a:pPr/>
              <a:t>12/2/2019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3848583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586B75A-687E-405C-8A0B-8D00578BA2C3}" type="datetimeFigureOut">
              <a:rPr lang="en-US" smtClean="0"/>
              <a:pPr/>
              <a:t>12/2/2019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2210383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5586B75A-687E-405C-8A0B-8D00578BA2C3}" type="datetimeFigureOut">
              <a:rPr lang="en-US" smtClean="0"/>
              <a:pPr/>
              <a:t>12/2/2019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9124026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smtClean="0"/>
              <a:pPr/>
              <a:t>12/2/2019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4970717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5586B75A-687E-405C-8A0B-8D00578BA2C3}" type="datetimeFigureOut">
              <a:rPr lang="en-US" smtClean="0"/>
              <a:pPr/>
              <a:t>12/2/2019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4863050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586B75A-687E-405C-8A0B-8D00578BA2C3}" type="datetimeFigureOut">
              <a:rPr lang="en-US" smtClean="0"/>
              <a:pPr/>
              <a:t>12/2/2019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246586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586B75A-687E-405C-8A0B-8D00578BA2C3}" type="datetimeFigureOut">
              <a:rPr lang="en-US" smtClean="0"/>
              <a:pPr/>
              <a:t>12/2/2019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5174180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
        <p:nvSpPr>
          <p:cNvPr id="5" name="Date Placeholder 4"/>
          <p:cNvSpPr>
            <a:spLocks noGrp="1"/>
          </p:cNvSpPr>
          <p:nvPr>
            <p:ph type="dt" sz="half" idx="10"/>
          </p:nvPr>
        </p:nvSpPr>
        <p:spPr/>
        <p:txBody>
          <a:bodyPr/>
          <a:lstStyle/>
          <a:p>
            <a:fld id="{5586B75A-687E-405C-8A0B-8D00578BA2C3}" type="datetimeFigureOut">
              <a:rPr lang="en-US" smtClean="0"/>
              <a:pPr/>
              <a:t>12/2/2019</a:t>
            </a:fld>
            <a:endParaRPr lang="en-US" dirty="0"/>
          </a:p>
        </p:txBody>
      </p:sp>
    </p:spTree>
    <p:extLst>
      <p:ext uri="{BB962C8B-B14F-4D97-AF65-F5344CB8AC3E}">
        <p14:creationId xmlns:p14="http://schemas.microsoft.com/office/powerpoint/2010/main" val="39523338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586B75A-687E-405C-8A0B-8D00578BA2C3}" type="datetimeFigureOut">
              <a:rPr lang="en-US" smtClean="0"/>
              <a:pPr/>
              <a:t>12/2/2019</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776450432"/>
      </p:ext>
    </p:extLst>
  </p:cSld>
  <p:clrMap bg1="lt1" tx1="dk1" bg2="lt2" tx2="dk2" accent1="accent1" accent2="accent2" accent3="accent3" accent4="accent4" accent5="accent5" accent6="accent6" hlink="hlink" folHlink="folHlink"/>
  <p:sldLayoutIdLst>
    <p:sldLayoutId id="2147483900" r:id="rId1"/>
    <p:sldLayoutId id="2147483901" r:id="rId2"/>
    <p:sldLayoutId id="2147483902" r:id="rId3"/>
    <p:sldLayoutId id="2147483903" r:id="rId4"/>
    <p:sldLayoutId id="2147483904" r:id="rId5"/>
    <p:sldLayoutId id="2147483905" r:id="rId6"/>
    <p:sldLayoutId id="2147483906" r:id="rId7"/>
    <p:sldLayoutId id="2147483907" r:id="rId8"/>
    <p:sldLayoutId id="2147483908" r:id="rId9"/>
    <p:sldLayoutId id="2147483909" r:id="rId10"/>
    <p:sldLayoutId id="2147483910" r:id="rId11"/>
    <p:sldLayoutId id="2147483911" r:id="rId12"/>
    <p:sldLayoutId id="2147483912" r:id="rId13"/>
    <p:sldLayoutId id="2147483913" r:id="rId14"/>
    <p:sldLayoutId id="2147483914" r:id="rId15"/>
    <p:sldLayoutId id="2147483915" r:id="rId16"/>
  </p:sldLayoutIdLst>
  <p:hf sldNum="0" hdr="0" ft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www.60x30tx.com/why-60x30tx/"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1.jpg"/><Relationship Id="rId5" Type="http://schemas.openxmlformats.org/officeDocument/2006/relationships/image" Target="../media/image3.png"/><Relationship Id="rId4" Type="http://schemas.openxmlformats.org/officeDocument/2006/relationships/image" Target="../media/image2.jpeg"/></Relationships>
</file>

<file path=ppt/slides/_rels/slide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birdvilleschools.net/Domain/2877"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07067" y="762347"/>
            <a:ext cx="7766936" cy="1646302"/>
          </a:xfrm>
        </p:spPr>
        <p:txBody>
          <a:bodyPr/>
          <a:lstStyle/>
          <a:p>
            <a:r>
              <a:rPr lang="en-US" dirty="0" smtClean="0"/>
              <a:t>Collegiate Academy of Birdville </a:t>
            </a:r>
            <a:r>
              <a:rPr lang="en-US" dirty="0" smtClean="0"/>
              <a:t>2020-2021</a:t>
            </a:r>
            <a:endParaRPr lang="en-US" dirty="0"/>
          </a:p>
        </p:txBody>
      </p:sp>
      <p:sp>
        <p:nvSpPr>
          <p:cNvPr id="3" name="Subtitle 2"/>
          <p:cNvSpPr>
            <a:spLocks noGrp="1"/>
          </p:cNvSpPr>
          <p:nvPr>
            <p:ph type="subTitle" idx="1"/>
          </p:nvPr>
        </p:nvSpPr>
        <p:spPr>
          <a:xfrm>
            <a:off x="3046618" y="6091676"/>
            <a:ext cx="7766936" cy="1096899"/>
          </a:xfrm>
        </p:spPr>
        <p:txBody>
          <a:bodyPr/>
          <a:lstStyle/>
          <a:p>
            <a:r>
              <a:rPr lang="en-US" dirty="0" smtClean="0">
                <a:solidFill>
                  <a:schemeClr val="tx1"/>
                </a:solidFill>
              </a:rPr>
              <a:t>12/19/2018</a:t>
            </a:r>
            <a:endParaRPr lang="en-US" dirty="0">
              <a:solidFill>
                <a:schemeClr val="tx1"/>
              </a:solidFill>
            </a:endParaRPr>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933509" y="2862072"/>
            <a:ext cx="4218818" cy="2983650"/>
          </a:xfrm>
          <a:prstGeom prst="rect">
            <a:avLst/>
          </a:prstGeom>
        </p:spPr>
      </p:pic>
    </p:spTree>
    <p:extLst>
      <p:ext uri="{BB962C8B-B14F-4D97-AF65-F5344CB8AC3E}">
        <p14:creationId xmlns:p14="http://schemas.microsoft.com/office/powerpoint/2010/main" val="233122628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Understanding the WHY</a:t>
            </a:r>
            <a:endParaRPr lang="en-US" dirty="0"/>
          </a:p>
        </p:txBody>
      </p:sp>
      <p:sp>
        <p:nvSpPr>
          <p:cNvPr id="6" name="Content Placeholder 5"/>
          <p:cNvSpPr>
            <a:spLocks noGrp="1"/>
          </p:cNvSpPr>
          <p:nvPr>
            <p:ph idx="1"/>
          </p:nvPr>
        </p:nvSpPr>
        <p:spPr/>
        <p:txBody>
          <a:bodyPr>
            <a:normAutofit/>
          </a:bodyPr>
          <a:lstStyle/>
          <a:p>
            <a:pPr marL="0" indent="0">
              <a:buNone/>
            </a:pPr>
            <a:endParaRPr lang="en-US" b="1" i="1" dirty="0" smtClean="0"/>
          </a:p>
          <a:p>
            <a:endParaRPr lang="en-US" b="1" dirty="0"/>
          </a:p>
        </p:txBody>
      </p:sp>
      <p:sp>
        <p:nvSpPr>
          <p:cNvPr id="7" name="TextBox 6"/>
          <p:cNvSpPr txBox="1"/>
          <p:nvPr/>
        </p:nvSpPr>
        <p:spPr>
          <a:xfrm>
            <a:off x="996696" y="6272784"/>
            <a:ext cx="5394960" cy="369332"/>
          </a:xfrm>
          <a:prstGeom prst="rect">
            <a:avLst/>
          </a:prstGeom>
          <a:noFill/>
        </p:spPr>
        <p:txBody>
          <a:bodyPr wrap="square" rtlCol="0">
            <a:spAutoFit/>
          </a:bodyPr>
          <a:lstStyle/>
          <a:p>
            <a:r>
              <a:rPr lang="en-US" dirty="0">
                <a:hlinkClick r:id="rId3"/>
              </a:rPr>
              <a:t>http://www.60x30tx.com/why-60x30tx</a:t>
            </a:r>
            <a:r>
              <a:rPr lang="en-US" dirty="0" smtClean="0">
                <a:hlinkClick r:id="rId3"/>
              </a:rPr>
              <a:t>/</a:t>
            </a:r>
            <a:r>
              <a:rPr lang="en-US" dirty="0" smtClean="0"/>
              <a:t> </a:t>
            </a:r>
            <a:endParaRPr lang="en-US" dirty="0"/>
          </a:p>
        </p:txBody>
      </p:sp>
      <p:pic>
        <p:nvPicPr>
          <p:cNvPr id="1026" name="Picture 2" descr="Image result for graduation"/>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77333" y="1691216"/>
            <a:ext cx="3880379" cy="3233649"/>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3"/>
          <p:cNvPicPr>
            <a:picLocks noChangeAspect="1"/>
          </p:cNvPicPr>
          <p:nvPr/>
        </p:nvPicPr>
        <p:blipFill>
          <a:blip r:embed="rId5"/>
          <a:stretch>
            <a:fillRect/>
          </a:stretch>
        </p:blipFill>
        <p:spPr>
          <a:xfrm>
            <a:off x="5905500" y="1691217"/>
            <a:ext cx="4133634" cy="3333576"/>
          </a:xfrm>
          <a:prstGeom prst="rect">
            <a:avLst/>
          </a:prstGeom>
        </p:spPr>
      </p:pic>
      <p:sp>
        <p:nvSpPr>
          <p:cNvPr id="5" name="Right Arrow 4"/>
          <p:cNvSpPr/>
          <p:nvPr/>
        </p:nvSpPr>
        <p:spPr>
          <a:xfrm>
            <a:off x="4657725" y="3071813"/>
            <a:ext cx="1200150" cy="600075"/>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pic>
        <p:nvPicPr>
          <p:cNvPr id="3" name="Picture 2"/>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456176" y="5137695"/>
            <a:ext cx="1603248" cy="1133856"/>
          </a:xfrm>
          <a:prstGeom prst="rect">
            <a:avLst/>
          </a:prstGeom>
        </p:spPr>
      </p:pic>
    </p:spTree>
    <p:extLst>
      <p:ext uri="{BB962C8B-B14F-4D97-AF65-F5344CB8AC3E}">
        <p14:creationId xmlns:p14="http://schemas.microsoft.com/office/powerpoint/2010/main" val="82433076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7912" y="277706"/>
            <a:ext cx="8475512" cy="1320800"/>
          </a:xfrm>
        </p:spPr>
        <p:txBody>
          <a:bodyPr>
            <a:normAutofit fontScale="90000"/>
          </a:bodyPr>
          <a:lstStyle/>
          <a:p>
            <a:r>
              <a:rPr lang="en-US" dirty="0" smtClean="0"/>
              <a:t>The Purpose of the Collegiate Academy </a:t>
            </a:r>
            <a:r>
              <a:rPr lang="en-US" dirty="0"/>
              <a:t>of </a:t>
            </a:r>
            <a:r>
              <a:rPr lang="en-US" dirty="0" err="1" smtClean="0"/>
              <a:t>Birdville</a:t>
            </a:r>
            <a:r>
              <a:rPr lang="en-US" dirty="0" smtClean="0"/>
              <a:t>: Prepare Underserved Students for College</a:t>
            </a:r>
            <a:endParaRPr lang="en-US" dirty="0"/>
          </a:p>
        </p:txBody>
      </p:sp>
      <p:sp>
        <p:nvSpPr>
          <p:cNvPr id="3" name="Content Placeholder 2"/>
          <p:cNvSpPr>
            <a:spLocks noGrp="1"/>
          </p:cNvSpPr>
          <p:nvPr>
            <p:ph idx="1"/>
          </p:nvPr>
        </p:nvSpPr>
        <p:spPr/>
        <p:txBody>
          <a:bodyPr/>
          <a:lstStyle/>
          <a:p>
            <a:r>
              <a:rPr lang="en-US" dirty="0" smtClean="0"/>
              <a:t>ECHS are innovative high schools that allow those students who are </a:t>
            </a:r>
            <a:r>
              <a:rPr lang="en-US" b="1" dirty="0" smtClean="0">
                <a:solidFill>
                  <a:srgbClr val="FF0000"/>
                </a:solidFill>
              </a:rPr>
              <a:t>least likely </a:t>
            </a:r>
            <a:r>
              <a:rPr lang="en-US" dirty="0" smtClean="0"/>
              <a:t>to attend college an opportunity to earn a </a:t>
            </a:r>
            <a:r>
              <a:rPr lang="en-US" b="1" dirty="0" smtClean="0">
                <a:solidFill>
                  <a:srgbClr val="FF0000"/>
                </a:solidFill>
              </a:rPr>
              <a:t>high school diploma </a:t>
            </a:r>
            <a:r>
              <a:rPr lang="en-US" dirty="0" smtClean="0"/>
              <a:t>and </a:t>
            </a:r>
            <a:r>
              <a:rPr lang="en-US" b="1" dirty="0" smtClean="0">
                <a:solidFill>
                  <a:srgbClr val="FF0000"/>
                </a:solidFill>
              </a:rPr>
              <a:t>Associate of Arts Degree </a:t>
            </a:r>
            <a:r>
              <a:rPr lang="en-US" dirty="0" smtClean="0"/>
              <a:t>(up to 60 hours);</a:t>
            </a:r>
            <a:endParaRPr lang="en-US" b="1" dirty="0" smtClean="0"/>
          </a:p>
          <a:p>
            <a:r>
              <a:rPr lang="en-US" dirty="0" smtClean="0"/>
              <a:t>Provide college level coursework at </a:t>
            </a:r>
            <a:r>
              <a:rPr lang="en-US" b="1" dirty="0" smtClean="0">
                <a:solidFill>
                  <a:srgbClr val="FF0000"/>
                </a:solidFill>
              </a:rPr>
              <a:t>no cost </a:t>
            </a:r>
            <a:r>
              <a:rPr lang="en-US" dirty="0" smtClean="0"/>
              <a:t>to students; </a:t>
            </a:r>
          </a:p>
          <a:p>
            <a:r>
              <a:rPr lang="en-US" dirty="0" smtClean="0"/>
              <a:t>Offer rigorous instruction and accelerated courses; </a:t>
            </a:r>
          </a:p>
          <a:p>
            <a:r>
              <a:rPr lang="en-US" dirty="0" smtClean="0"/>
              <a:t>Provide </a:t>
            </a:r>
            <a:r>
              <a:rPr lang="en-US" b="1" dirty="0" smtClean="0">
                <a:solidFill>
                  <a:srgbClr val="FF0000"/>
                </a:solidFill>
              </a:rPr>
              <a:t>academic and social support services </a:t>
            </a:r>
            <a:r>
              <a:rPr lang="en-US" dirty="0" smtClean="0"/>
              <a:t>to help students succeed;</a:t>
            </a:r>
          </a:p>
          <a:p>
            <a:r>
              <a:rPr lang="en-US" b="1" dirty="0" smtClean="0">
                <a:solidFill>
                  <a:srgbClr val="FF0000"/>
                </a:solidFill>
              </a:rPr>
              <a:t>Increase college readiness</a:t>
            </a:r>
            <a:r>
              <a:rPr lang="en-US" dirty="0" smtClean="0"/>
              <a:t>; and</a:t>
            </a:r>
          </a:p>
          <a:p>
            <a:r>
              <a:rPr lang="en-US" b="1" dirty="0" smtClean="0">
                <a:solidFill>
                  <a:srgbClr val="FF0000"/>
                </a:solidFill>
              </a:rPr>
              <a:t>Reduce barriers to college </a:t>
            </a:r>
            <a:r>
              <a:rPr lang="en-US" dirty="0" smtClean="0"/>
              <a:t>access</a:t>
            </a:r>
          </a:p>
          <a:p>
            <a:endParaRPr lang="en-US" dirty="0" smtClean="0"/>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912728" y="4677993"/>
            <a:ext cx="2722547" cy="1925452"/>
          </a:xfrm>
          <a:prstGeom prst="rect">
            <a:avLst/>
          </a:prstGeom>
        </p:spPr>
      </p:pic>
    </p:spTree>
    <p:extLst>
      <p:ext uri="{BB962C8B-B14F-4D97-AF65-F5344CB8AC3E}">
        <p14:creationId xmlns:p14="http://schemas.microsoft.com/office/powerpoint/2010/main" val="420721015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Who Can Apply?</a:t>
            </a:r>
            <a:endParaRPr lang="en-US" dirty="0"/>
          </a:p>
        </p:txBody>
      </p:sp>
      <p:sp>
        <p:nvSpPr>
          <p:cNvPr id="3" name="Content Placeholder 2"/>
          <p:cNvSpPr>
            <a:spLocks noGrp="1"/>
          </p:cNvSpPr>
          <p:nvPr>
            <p:ph idx="1"/>
          </p:nvPr>
        </p:nvSpPr>
        <p:spPr/>
        <p:txBody>
          <a:bodyPr>
            <a:normAutofit/>
          </a:bodyPr>
          <a:lstStyle/>
          <a:p>
            <a:r>
              <a:rPr lang="en-US" b="1" dirty="0" smtClean="0">
                <a:solidFill>
                  <a:srgbClr val="FF0000"/>
                </a:solidFill>
              </a:rPr>
              <a:t>Any</a:t>
            </a:r>
            <a:r>
              <a:rPr lang="en-US" b="1" dirty="0" smtClean="0"/>
              <a:t> </a:t>
            </a:r>
            <a:r>
              <a:rPr lang="en-US" dirty="0" smtClean="0"/>
              <a:t>current 8</a:t>
            </a:r>
            <a:r>
              <a:rPr lang="en-US" baseline="30000" dirty="0" smtClean="0"/>
              <a:t>th</a:t>
            </a:r>
            <a:r>
              <a:rPr lang="en-US" dirty="0" smtClean="0"/>
              <a:t> grade student inside or outside of </a:t>
            </a:r>
            <a:r>
              <a:rPr lang="en-US" dirty="0" err="1" smtClean="0"/>
              <a:t>Birdville</a:t>
            </a:r>
            <a:r>
              <a:rPr lang="en-US" dirty="0" smtClean="0"/>
              <a:t> ISD may apply</a:t>
            </a:r>
          </a:p>
          <a:p>
            <a:r>
              <a:rPr lang="en-US" b="1" dirty="0" smtClean="0">
                <a:solidFill>
                  <a:srgbClr val="FF0000"/>
                </a:solidFill>
              </a:rPr>
              <a:t>Target</a:t>
            </a:r>
            <a:r>
              <a:rPr lang="en-US" dirty="0" smtClean="0"/>
              <a:t> population: Those students who are least likely to attend college on their own!</a:t>
            </a:r>
          </a:p>
          <a:p>
            <a:r>
              <a:rPr lang="en-US" dirty="0" smtClean="0"/>
              <a:t>The make-up of the </a:t>
            </a:r>
            <a:r>
              <a:rPr lang="en-US" dirty="0" smtClean="0"/>
              <a:t>next class </a:t>
            </a:r>
            <a:r>
              <a:rPr lang="en-US" dirty="0" smtClean="0"/>
              <a:t>will reflect the overall population of Birdville ISD. Students will be selected in a random, weighted lottery.</a:t>
            </a:r>
          </a:p>
          <a:p>
            <a:pPr lvl="1"/>
            <a:r>
              <a:rPr lang="en-US" dirty="0" smtClean="0"/>
              <a:t>At-risk of dropping out of school</a:t>
            </a:r>
          </a:p>
          <a:p>
            <a:pPr lvl="1"/>
            <a:r>
              <a:rPr lang="en-US" dirty="0" smtClean="0"/>
              <a:t>Socio-economic level</a:t>
            </a:r>
          </a:p>
          <a:p>
            <a:pPr lvl="1"/>
            <a:r>
              <a:rPr lang="en-US" dirty="0" smtClean="0"/>
              <a:t>English Language Learners</a:t>
            </a:r>
          </a:p>
          <a:p>
            <a:pPr lvl="1"/>
            <a:r>
              <a:rPr lang="en-US" dirty="0" smtClean="0"/>
              <a:t>Ethnicity </a:t>
            </a:r>
          </a:p>
          <a:p>
            <a:pPr lvl="1"/>
            <a:r>
              <a:rPr lang="en-US" dirty="0" smtClean="0"/>
              <a:t>Males/Females</a:t>
            </a:r>
          </a:p>
        </p:txBody>
      </p:sp>
      <p:sp>
        <p:nvSpPr>
          <p:cNvPr id="4" name="Explosion 1 3"/>
          <p:cNvSpPr/>
          <p:nvPr/>
        </p:nvSpPr>
        <p:spPr>
          <a:xfrm>
            <a:off x="4885898" y="3684897"/>
            <a:ext cx="3903259" cy="3173104"/>
          </a:xfrm>
          <a:prstGeom prst="irregularSeal1">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2400" dirty="0" smtClean="0">
                <a:ln w="0"/>
                <a:solidFill>
                  <a:schemeClr val="tx1"/>
                </a:solidFill>
                <a:effectLst>
                  <a:outerShdw blurRad="38100" dist="19050" dir="2700000" algn="tl" rotWithShape="0">
                    <a:schemeClr val="dk1">
                      <a:alpha val="40000"/>
                    </a:schemeClr>
                  </a:outerShdw>
                </a:effectLst>
              </a:rPr>
              <a:t>Class Size: </a:t>
            </a:r>
            <a:r>
              <a:rPr lang="en-US" sz="2400" dirty="0" smtClean="0">
                <a:ln w="0"/>
                <a:solidFill>
                  <a:schemeClr val="tx1"/>
                </a:solidFill>
                <a:effectLst>
                  <a:outerShdw blurRad="38100" dist="19050" dir="2700000" algn="tl" rotWithShape="0">
                    <a:schemeClr val="dk1">
                      <a:alpha val="40000"/>
                    </a:schemeClr>
                  </a:outerShdw>
                </a:effectLst>
              </a:rPr>
              <a:t>60 students will be selected!</a:t>
            </a:r>
            <a:endParaRPr lang="en-US" sz="2400" dirty="0">
              <a:ln w="0"/>
              <a:solidFill>
                <a:schemeClr val="tx1"/>
              </a:solidFill>
              <a:effectLst>
                <a:outerShdw blurRad="38100" dist="19050" dir="2700000" algn="tl" rotWithShape="0">
                  <a:schemeClr val="dk1">
                    <a:alpha val="40000"/>
                  </a:schemeClr>
                </a:outerShdw>
              </a:effectLst>
            </a:endParaRPr>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68489" y="227370"/>
            <a:ext cx="2408048" cy="1703030"/>
          </a:xfrm>
          <a:prstGeom prst="rect">
            <a:avLst/>
          </a:prstGeom>
        </p:spPr>
      </p:pic>
    </p:spTree>
    <p:extLst>
      <p:ext uri="{BB962C8B-B14F-4D97-AF65-F5344CB8AC3E}">
        <p14:creationId xmlns:p14="http://schemas.microsoft.com/office/powerpoint/2010/main" val="148482382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Who Can Apply? </a:t>
            </a:r>
            <a:endParaRPr lang="en-US" dirty="0"/>
          </a:p>
        </p:txBody>
      </p:sp>
      <p:pic>
        <p:nvPicPr>
          <p:cNvPr id="6" name="Content Placeholder 5"/>
          <p:cNvPicPr>
            <a:picLocks noGrp="1" noChangeAspect="1"/>
          </p:cNvPicPr>
          <p:nvPr>
            <p:ph sz="half" idx="1"/>
          </p:nvPr>
        </p:nvPicPr>
        <p:blipFill>
          <a:blip r:embed="rId3"/>
          <a:stretch>
            <a:fillRect/>
          </a:stretch>
        </p:blipFill>
        <p:spPr>
          <a:xfrm>
            <a:off x="1285876" y="1777977"/>
            <a:ext cx="2769393" cy="4161656"/>
          </a:xfrm>
          <a:prstGeom prst="rect">
            <a:avLst/>
          </a:prstGeom>
        </p:spPr>
      </p:pic>
      <p:sp>
        <p:nvSpPr>
          <p:cNvPr id="5" name="Content Placeholder 4"/>
          <p:cNvSpPr>
            <a:spLocks noGrp="1"/>
          </p:cNvSpPr>
          <p:nvPr>
            <p:ph sz="half" idx="2"/>
          </p:nvPr>
        </p:nvSpPr>
        <p:spPr/>
        <p:txBody>
          <a:bodyPr/>
          <a:lstStyle/>
          <a:p>
            <a:r>
              <a:rPr lang="en-US" dirty="0" smtClean="0"/>
              <a:t>Completed Application</a:t>
            </a:r>
          </a:p>
          <a:p>
            <a:r>
              <a:rPr lang="en-US" dirty="0" smtClean="0"/>
              <a:t>Student/Parent Interviews</a:t>
            </a:r>
          </a:p>
          <a:p>
            <a:r>
              <a:rPr lang="en-US" dirty="0" smtClean="0"/>
              <a:t>Attendance at Summer Bridge Camp </a:t>
            </a:r>
            <a:endParaRPr lang="en-US" dirty="0"/>
          </a:p>
          <a:p>
            <a:r>
              <a:rPr lang="en-US" dirty="0" smtClean="0"/>
              <a:t>Determination to do whatever it takes to be successful</a:t>
            </a:r>
          </a:p>
          <a:p>
            <a:r>
              <a:rPr lang="en-US" dirty="0" smtClean="0">
                <a:solidFill>
                  <a:srgbClr val="FF0000"/>
                </a:solidFill>
              </a:rPr>
              <a:t>Willingness to take on several hours of homework nightly</a:t>
            </a:r>
          </a:p>
          <a:p>
            <a:r>
              <a:rPr lang="en-US" dirty="0" smtClean="0"/>
              <a:t>Belief that dreams are possible</a:t>
            </a:r>
          </a:p>
          <a:p>
            <a:r>
              <a:rPr lang="en-US" dirty="0" smtClean="0"/>
              <a:t>Demonstrates a great attitude and a willingness to learn</a:t>
            </a:r>
            <a:endParaRPr lang="en-US" dirty="0"/>
          </a:p>
        </p:txBody>
      </p:sp>
    </p:spTree>
    <p:extLst>
      <p:ext uri="{BB962C8B-B14F-4D97-AF65-F5344CB8AC3E}">
        <p14:creationId xmlns:p14="http://schemas.microsoft.com/office/powerpoint/2010/main" val="114594337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Highlights!</a:t>
            </a:r>
            <a:endParaRPr lang="en-US" dirty="0"/>
          </a:p>
        </p:txBody>
      </p:sp>
      <p:sp>
        <p:nvSpPr>
          <p:cNvPr id="4" name="Content Placeholder 3"/>
          <p:cNvSpPr>
            <a:spLocks noGrp="1"/>
          </p:cNvSpPr>
          <p:nvPr>
            <p:ph idx="1"/>
          </p:nvPr>
        </p:nvSpPr>
        <p:spPr/>
        <p:txBody>
          <a:bodyPr>
            <a:normAutofit/>
          </a:bodyPr>
          <a:lstStyle/>
          <a:p>
            <a:pPr marL="0" indent="0">
              <a:buNone/>
            </a:pPr>
            <a:endParaRPr lang="en-US" dirty="0" smtClean="0"/>
          </a:p>
          <a:p>
            <a:pPr marL="0" indent="0">
              <a:buNone/>
            </a:pPr>
            <a:endParaRPr lang="en-US" dirty="0"/>
          </a:p>
        </p:txBody>
      </p:sp>
      <p:sp>
        <p:nvSpPr>
          <p:cNvPr id="7" name="Content Placeholder 4"/>
          <p:cNvSpPr txBox="1">
            <a:spLocks/>
          </p:cNvSpPr>
          <p:nvPr/>
        </p:nvSpPr>
        <p:spPr>
          <a:xfrm>
            <a:off x="734176" y="2045494"/>
            <a:ext cx="8482984" cy="3881437"/>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r>
              <a:rPr lang="en-US" dirty="0" smtClean="0"/>
              <a:t>9</a:t>
            </a:r>
            <a:r>
              <a:rPr lang="en-US" baseline="30000" dirty="0" smtClean="0"/>
              <a:t>th</a:t>
            </a:r>
            <a:r>
              <a:rPr lang="en-US" dirty="0" smtClean="0"/>
              <a:t> and 10</a:t>
            </a:r>
            <a:r>
              <a:rPr lang="en-US" baseline="30000" dirty="0" smtClean="0"/>
              <a:t>th</a:t>
            </a:r>
            <a:r>
              <a:rPr lang="en-US" dirty="0" smtClean="0"/>
              <a:t> grade will be held at the CAB located at Haltom High School</a:t>
            </a:r>
          </a:p>
          <a:p>
            <a:r>
              <a:rPr lang="en-US" sz="1800" dirty="0" smtClean="0"/>
              <a:t>11</a:t>
            </a:r>
            <a:r>
              <a:rPr lang="en-US" sz="1800" baseline="30000" dirty="0" smtClean="0"/>
              <a:t>th</a:t>
            </a:r>
            <a:r>
              <a:rPr lang="en-US" sz="1800" dirty="0" smtClean="0"/>
              <a:t> and 12</a:t>
            </a:r>
            <a:r>
              <a:rPr lang="en-US" sz="1800" baseline="30000" dirty="0" smtClean="0"/>
              <a:t>th</a:t>
            </a:r>
            <a:r>
              <a:rPr lang="en-US" sz="1800" dirty="0" smtClean="0"/>
              <a:t> grade will be held at Tarrant County College Northeast Campus</a:t>
            </a:r>
          </a:p>
          <a:p>
            <a:r>
              <a:rPr lang="en-US" dirty="0" smtClean="0"/>
              <a:t>Transportation provided </a:t>
            </a:r>
            <a:endParaRPr lang="en-US" dirty="0"/>
          </a:p>
          <a:p>
            <a:r>
              <a:rPr lang="en-US" dirty="0" smtClean="0"/>
              <a:t>Each student will receive technology device</a:t>
            </a:r>
          </a:p>
          <a:p>
            <a:r>
              <a:rPr lang="en-US" dirty="0" smtClean="0"/>
              <a:t>Students can participate in athletics and fine arts at Haltom High School</a:t>
            </a:r>
          </a:p>
          <a:p>
            <a:r>
              <a:rPr lang="en-US" dirty="0" smtClean="0"/>
              <a:t>All students will be enrolled in AVID</a:t>
            </a:r>
          </a:p>
          <a:p>
            <a:r>
              <a:rPr lang="en-US" dirty="0" smtClean="0"/>
              <a:t>College courses start the freshmen year</a:t>
            </a:r>
          </a:p>
          <a:p>
            <a:r>
              <a:rPr lang="en-US" dirty="0" smtClean="0"/>
              <a:t>Small classes with other students who have a dream of college</a:t>
            </a:r>
          </a:p>
          <a:p>
            <a:r>
              <a:rPr lang="en-US" dirty="0" smtClean="0"/>
              <a:t>Caring teachers and administrators </a:t>
            </a:r>
          </a:p>
          <a:p>
            <a:r>
              <a:rPr lang="en-US" dirty="0" smtClean="0"/>
              <a:t>Family events and support</a:t>
            </a:r>
          </a:p>
          <a:p>
            <a:endParaRPr lang="en-US" dirty="0" smtClean="0"/>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63995" y="286831"/>
            <a:ext cx="2323971" cy="1643569"/>
          </a:xfrm>
          <a:prstGeom prst="rect">
            <a:avLst/>
          </a:prstGeom>
        </p:spPr>
      </p:pic>
    </p:spTree>
    <p:extLst>
      <p:ext uri="{BB962C8B-B14F-4D97-AF65-F5344CB8AC3E}">
        <p14:creationId xmlns:p14="http://schemas.microsoft.com/office/powerpoint/2010/main" val="84711726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the timeline?</a:t>
            </a:r>
            <a:endParaRPr lang="en-US" dirty="0"/>
          </a:p>
        </p:txBody>
      </p:sp>
      <p:sp>
        <p:nvSpPr>
          <p:cNvPr id="3" name="Content Placeholder 2"/>
          <p:cNvSpPr>
            <a:spLocks noGrp="1"/>
          </p:cNvSpPr>
          <p:nvPr>
            <p:ph idx="1"/>
          </p:nvPr>
        </p:nvSpPr>
        <p:spPr/>
        <p:txBody>
          <a:bodyPr>
            <a:normAutofit/>
          </a:bodyPr>
          <a:lstStyle/>
          <a:p>
            <a:r>
              <a:rPr lang="en-US" sz="2400" dirty="0" smtClean="0"/>
              <a:t>Application </a:t>
            </a:r>
            <a:r>
              <a:rPr lang="en-US" sz="2400" dirty="0"/>
              <a:t>Window</a:t>
            </a:r>
          </a:p>
          <a:p>
            <a:pPr lvl="1"/>
            <a:r>
              <a:rPr lang="en-US" sz="2400" dirty="0" smtClean="0"/>
              <a:t>12/02/19– 02/22/2020</a:t>
            </a:r>
            <a:r>
              <a:rPr lang="en-US" sz="2400" dirty="0"/>
              <a:t>   </a:t>
            </a:r>
          </a:p>
          <a:p>
            <a:r>
              <a:rPr lang="en-US" sz="2400" dirty="0"/>
              <a:t>Final Application </a:t>
            </a:r>
            <a:r>
              <a:rPr lang="en-US" sz="2400" dirty="0" smtClean="0"/>
              <a:t>Deadline - midnight </a:t>
            </a:r>
            <a:r>
              <a:rPr lang="en-US" sz="2400" dirty="0" smtClean="0"/>
              <a:t>02</a:t>
            </a:r>
            <a:r>
              <a:rPr lang="en-US" sz="2400" dirty="0" smtClean="0"/>
              <a:t>/22/2020</a:t>
            </a:r>
            <a:endParaRPr lang="en-US" sz="2400" dirty="0"/>
          </a:p>
          <a:p>
            <a:r>
              <a:rPr lang="en-US" sz="2400" dirty="0"/>
              <a:t>Review of applications and student interviews</a:t>
            </a:r>
          </a:p>
          <a:p>
            <a:pPr lvl="1"/>
            <a:r>
              <a:rPr lang="en-US" sz="2400" dirty="0" smtClean="0"/>
              <a:t>February 24 - March 6,2020</a:t>
            </a:r>
            <a:endParaRPr lang="en-US" sz="2400" dirty="0"/>
          </a:p>
          <a:p>
            <a:r>
              <a:rPr lang="en-US" sz="2400" dirty="0"/>
              <a:t>Students notified of selection, orientation, and Summer Bridge dates </a:t>
            </a:r>
            <a:r>
              <a:rPr lang="en-US" sz="2400" dirty="0" smtClean="0"/>
              <a:t>- </a:t>
            </a:r>
            <a:r>
              <a:rPr lang="en-US" sz="2400" dirty="0" smtClean="0"/>
              <a:t>March 20 and 23.</a:t>
            </a:r>
            <a:endParaRPr lang="en-US" sz="2400" dirty="0"/>
          </a:p>
          <a:p>
            <a:r>
              <a:rPr lang="en-US" sz="2400" dirty="0"/>
              <a:t>Summer Bridge: June </a:t>
            </a:r>
            <a:r>
              <a:rPr lang="en-US" sz="2400" dirty="0" smtClean="0"/>
              <a:t>2020</a:t>
            </a:r>
            <a:endParaRPr lang="en-US" sz="2400" dirty="0"/>
          </a:p>
          <a:p>
            <a:endParaRPr lang="en-US" sz="2400"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28835" y="796543"/>
            <a:ext cx="2525330" cy="1785975"/>
          </a:xfrm>
          <a:prstGeom prst="rect">
            <a:avLst/>
          </a:prstGeom>
        </p:spPr>
      </p:pic>
    </p:spTree>
    <p:extLst>
      <p:ext uri="{BB962C8B-B14F-4D97-AF65-F5344CB8AC3E}">
        <p14:creationId xmlns:p14="http://schemas.microsoft.com/office/powerpoint/2010/main" val="19545876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Interested in discovering more information?</a:t>
            </a:r>
            <a:endParaRPr lang="en-US" sz="3200" dirty="0"/>
          </a:p>
        </p:txBody>
      </p:sp>
      <p:sp>
        <p:nvSpPr>
          <p:cNvPr id="3" name="Content Placeholder 2"/>
          <p:cNvSpPr>
            <a:spLocks noGrp="1"/>
          </p:cNvSpPr>
          <p:nvPr>
            <p:ph idx="1"/>
          </p:nvPr>
        </p:nvSpPr>
        <p:spPr/>
        <p:txBody>
          <a:bodyPr>
            <a:normAutofit fontScale="77500" lnSpcReduction="20000"/>
          </a:bodyPr>
          <a:lstStyle/>
          <a:p>
            <a:r>
              <a:rPr lang="en-US" sz="3600" dirty="0">
                <a:hlinkClick r:id="rId3"/>
              </a:rPr>
              <a:t>https://www.birdvilleschools.net/Domain/2877 </a:t>
            </a:r>
            <a:endParaRPr lang="en-US" sz="3600" dirty="0" smtClean="0"/>
          </a:p>
          <a:p>
            <a:r>
              <a:rPr lang="en-US" sz="5400" dirty="0" smtClean="0"/>
              <a:t>Check </a:t>
            </a:r>
            <a:r>
              <a:rPr lang="en-US" sz="5400" dirty="0" smtClean="0"/>
              <a:t>for </a:t>
            </a:r>
            <a:r>
              <a:rPr lang="en-US" sz="5400" dirty="0" smtClean="0"/>
              <a:t>dates and times of campus presentations on </a:t>
            </a:r>
            <a:r>
              <a:rPr lang="en-US" sz="5400" dirty="0" smtClean="0"/>
              <a:t>this </a:t>
            </a:r>
            <a:r>
              <a:rPr lang="en-US" sz="5400" dirty="0" smtClean="0"/>
              <a:t>website</a:t>
            </a:r>
          </a:p>
          <a:p>
            <a:r>
              <a:rPr lang="en-US" sz="5400" dirty="0" smtClean="0"/>
              <a:t>The link for applications can also be found here</a:t>
            </a:r>
            <a:r>
              <a:rPr lang="en-US" sz="5400" dirty="0" smtClean="0"/>
              <a:t> </a:t>
            </a:r>
            <a:r>
              <a:rPr lang="en-US" sz="5400" smtClean="0"/>
              <a:t>and on the </a:t>
            </a:r>
            <a:r>
              <a:rPr lang="en-US" sz="5400" dirty="0" smtClean="0"/>
              <a:t>district website.</a:t>
            </a:r>
            <a:endParaRPr lang="en-US" sz="5400" dirty="0"/>
          </a:p>
        </p:txBody>
      </p:sp>
    </p:spTree>
    <p:extLst>
      <p:ext uri="{BB962C8B-B14F-4D97-AF65-F5344CB8AC3E}">
        <p14:creationId xmlns:p14="http://schemas.microsoft.com/office/powerpoint/2010/main" val="1617114780"/>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Marquee">
      <a:dk1>
        <a:srgbClr val="000000"/>
      </a:dk1>
      <a:lt1>
        <a:sysClr val="window" lastClr="FFFFFF"/>
      </a:lt1>
      <a:dk2>
        <a:srgbClr val="5E5E5E"/>
      </a:dk2>
      <a:lt2>
        <a:srgbClr val="DDDDDD"/>
      </a:lt2>
      <a:accent1>
        <a:srgbClr val="418AB3"/>
      </a:accent1>
      <a:accent2>
        <a:srgbClr val="A6B727"/>
      </a:accent2>
      <a:accent3>
        <a:srgbClr val="F69200"/>
      </a:accent3>
      <a:accent4>
        <a:srgbClr val="838383"/>
      </a:accent4>
      <a:accent5>
        <a:srgbClr val="FEC306"/>
      </a:accent5>
      <a:accent6>
        <a:srgbClr val="DF5327"/>
      </a:accent6>
      <a:hlink>
        <a:srgbClr val="F59E00"/>
      </a:hlink>
      <a:folHlink>
        <a:srgbClr val="B2B2B2"/>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Slice</Template>
  <TotalTime>427</TotalTime>
  <Words>982</Words>
  <Application>Microsoft Office PowerPoint</Application>
  <PresentationFormat>Widescreen</PresentationFormat>
  <Paragraphs>91</Paragraphs>
  <Slides>8</Slides>
  <Notes>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Trebuchet MS</vt:lpstr>
      <vt:lpstr>Wingdings 3</vt:lpstr>
      <vt:lpstr>Facet</vt:lpstr>
      <vt:lpstr>Collegiate Academy of Birdville 2020-2021</vt:lpstr>
      <vt:lpstr>Understanding the WHY</vt:lpstr>
      <vt:lpstr>The Purpose of the Collegiate Academy of Birdville: Prepare Underserved Students for College</vt:lpstr>
      <vt:lpstr>Who Can Apply?</vt:lpstr>
      <vt:lpstr>Who Can Apply? </vt:lpstr>
      <vt:lpstr>Highlights!</vt:lpstr>
      <vt:lpstr>What is the timeline?</vt:lpstr>
      <vt:lpstr>Interested in discovering more information?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Birdville ISD Collegiate Academy 2019-2020</dc:title>
  <dc:creator>Hyman, Julia</dc:creator>
  <cp:lastModifiedBy>Gerard, Michael</cp:lastModifiedBy>
  <cp:revision>28</cp:revision>
  <dcterms:created xsi:type="dcterms:W3CDTF">2018-12-18T20:46:26Z</dcterms:created>
  <dcterms:modified xsi:type="dcterms:W3CDTF">2019-12-02T18:21:32Z</dcterms:modified>
</cp:coreProperties>
</file>