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8"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8" r:id="rId76"/>
    <p:sldId id="339" r:id="rId77"/>
    <p:sldId id="340" r:id="rId78"/>
    <p:sldId id="341" r:id="rId79"/>
    <p:sldId id="342" r:id="rId80"/>
    <p:sldId id="343" r:id="rId81"/>
    <p:sldId id="337"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2" r:id="rId110"/>
    <p:sldId id="373" r:id="rId111"/>
    <p:sldId id="374" r:id="rId112"/>
    <p:sldId id="375" r:id="rId113"/>
    <p:sldId id="376" r:id="rId1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35" d="100"/>
          <a:sy n="35" d="100"/>
        </p:scale>
        <p:origin x="-461"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t>1</a:t>
            </a:fld>
            <a:endParaRPr lang="en-US"/>
          </a:p>
        </p:txBody>
      </p:sp>
    </p:spTree>
    <p:extLst>
      <p:ext uri="{BB962C8B-B14F-4D97-AF65-F5344CB8AC3E}">
        <p14:creationId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ELAR</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ELAR</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 Grade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 Grade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Skills / Print Awareness. Students understand how English is written and printed.[2.1]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closed syllable (CVC) (e.g., pic-</a:t>
            </a:r>
            <a:r>
              <a:rPr lang="en-US" dirty="0" err="1"/>
              <a:t>nic</a:t>
            </a:r>
            <a:r>
              <a:rPr lang="en-US" dirty="0"/>
              <a:t>, mon-</a:t>
            </a:r>
            <a:r>
              <a:rPr lang="en-US" dirty="0" err="1"/>
              <a:t>ster</a:t>
            </a:r>
            <a:r>
              <a:rPr lang="en-US" dirty="0"/>
              <a:t>).[2.2Bi]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06700791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base words with inflectional endings (e.g., -</a:t>
            </a:r>
            <a:r>
              <a:rPr lang="en-US" dirty="0" err="1"/>
              <a:t>ing</a:t>
            </a:r>
            <a:r>
              <a:rPr lang="en-US" dirty="0"/>
              <a:t> and -</a:t>
            </a:r>
            <a:r>
              <a:rPr lang="en-US" dirty="0" err="1"/>
              <a:t>ed</a:t>
            </a:r>
            <a:r>
              <a:rPr lang="en-US" dirty="0"/>
              <a:t>).[2.23D]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13472261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simple contractions (e.g., isn't, aren't, can't).[2.23E]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7153040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resources to find correct spellings.[2.23F]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1984825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Research Plan. Students ask open-ended research questions and develop a plan for answering them.[2.24]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26278936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generate a list of topics of class-wide interest and formulate open-ended questions about one or two of the topics.[2.24A]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91961902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decide what sources of information might be relevant to answer these questions</a:t>
            </a:r>
            <a:r>
              <a:rPr lang="en-US" dirty="0" smtClean="0"/>
              <a:t>. [</a:t>
            </a:r>
            <a:r>
              <a:rPr lang="en-US" dirty="0"/>
              <a:t>2.24B]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98366582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gather.[2.25]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19589102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gather evidence from available sources (natural and personal) as well as from interviews with local experts.[2.25A]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47818875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use text features (e.g., table of contents, alphabetized index, headings) in age-appropriate reference works (e.g., picture dictionaries) to locate information.[2.25B]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55125950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record basic information in simple visual formats (e.g., notes, charts, picture graphs, diagrams).[2.25C]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615188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open syllable (CV) (e.g., </a:t>
            </a:r>
            <a:r>
              <a:rPr lang="en-US" dirty="0" err="1"/>
              <a:t>ti-ger</a:t>
            </a:r>
            <a:r>
              <a:rPr lang="en-US" dirty="0"/>
              <a:t>).[2.2Bii]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77742301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 Synthesizing Information. Students clarify research questions and evaluate and synthesize collected information.[2.26]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19312575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revise the topic as a result of answers to initial research questions.[2.26A]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1219159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 Organizing and Presenting Ideas. Students organize and present their ideas and information according to the purpose of the research and their audience.[2.27]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87737721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create a visual display or dramatization to convey the results of the research</a:t>
            </a:r>
            <a:r>
              <a:rPr lang="en-US" dirty="0" smtClean="0"/>
              <a:t>. [</a:t>
            </a:r>
            <a:r>
              <a:rPr lang="en-US" dirty="0"/>
              <a:t>2.27A]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000506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final stable syllable (e.g., </a:t>
            </a:r>
            <a:r>
              <a:rPr lang="en-US" dirty="0" err="1"/>
              <a:t>sta-tion</a:t>
            </a:r>
            <a:r>
              <a:rPr lang="en-US" dirty="0"/>
              <a:t>, tum-</a:t>
            </a:r>
            <a:r>
              <a:rPr lang="en-US" dirty="0" err="1"/>
              <a:t>ble</a:t>
            </a:r>
            <a:r>
              <a:rPr lang="en-US" dirty="0" smtClean="0"/>
              <a:t>). [</a:t>
            </a:r>
            <a:r>
              <a:rPr lang="en-US" dirty="0"/>
              <a:t>2.2Biii]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731031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vowel-consonant-silent "e" words (</a:t>
            </a:r>
            <a:r>
              <a:rPr lang="en-US" dirty="0" err="1"/>
              <a:t>VCe</a:t>
            </a:r>
            <a:r>
              <a:rPr lang="en-US" dirty="0"/>
              <a:t>) (e.g., in-</a:t>
            </a:r>
            <a:r>
              <a:rPr lang="en-US" dirty="0" err="1"/>
              <a:t>vite</a:t>
            </a:r>
            <a:r>
              <a:rPr lang="en-US" dirty="0"/>
              <a:t>, cape).[2.2Biv]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852193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r-controlled vowels (e.g., per-</a:t>
            </a:r>
            <a:r>
              <a:rPr lang="en-US" dirty="0" err="1"/>
              <a:t>fect</a:t>
            </a:r>
            <a:r>
              <a:rPr lang="en-US" dirty="0"/>
              <a:t>, </a:t>
            </a:r>
            <a:r>
              <a:rPr lang="en-US" dirty="0" err="1"/>
              <a:t>cor-ner</a:t>
            </a:r>
            <a:r>
              <a:rPr lang="en-US" dirty="0" smtClean="0"/>
              <a:t>). [</a:t>
            </a:r>
            <a:r>
              <a:rPr lang="en-US" dirty="0"/>
              <a:t>2.2Bv]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298337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 vowel digraphs and diphthongs (e.g., boy-hood, oat-meal).[2.2Bvi]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239881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decode words by applying knowledge of common spelling patterns (e.g., -</a:t>
            </a:r>
            <a:r>
              <a:rPr lang="en-US" dirty="0" err="1"/>
              <a:t>ight</a:t>
            </a:r>
            <a:r>
              <a:rPr lang="en-US" dirty="0"/>
              <a:t>, -ant</a:t>
            </a:r>
            <a:r>
              <a:rPr lang="en-US" dirty="0" smtClean="0"/>
              <a:t>). [</a:t>
            </a:r>
            <a:r>
              <a:rPr lang="en-US" dirty="0"/>
              <a:t>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722994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words with common prefixes (e.g., un-, dis-) and suffixes (e.g., -</a:t>
            </a:r>
            <a:r>
              <a:rPr lang="en-US" dirty="0" err="1"/>
              <a:t>ly</a:t>
            </a:r>
            <a:r>
              <a:rPr lang="en-US" dirty="0"/>
              <a:t>, -less, -</a:t>
            </a:r>
            <a:r>
              <a:rPr lang="en-US" dirty="0" err="1"/>
              <a:t>ful</a:t>
            </a:r>
            <a:r>
              <a:rPr lang="en-US" dirty="0" smtClean="0"/>
              <a:t>). [</a:t>
            </a:r>
            <a:r>
              <a:rPr lang="en-US" dirty="0"/>
              <a:t>2.2D]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340978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read abbreviations (e.g., Mr., Ave</a:t>
            </a:r>
            <a:r>
              <a:rPr lang="en-US" dirty="0" smtClean="0"/>
              <a:t>.). [</a:t>
            </a:r>
            <a:r>
              <a:rPr lang="en-US" dirty="0"/>
              <a:t>2.2E]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101084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read contractions (e.g., haven't, it's).[2.2F]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439603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features of a sentence (e.g., capitalization of first word, ending punctuation, commas, quotation marks).[2.1A]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844802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read at least 300 high-frequency words from a commonly used list.[2.2G]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442214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monitor accuracy of decoding</a:t>
            </a:r>
            <a:r>
              <a:rPr lang="en-US" dirty="0" smtClean="0"/>
              <a:t>. [</a:t>
            </a:r>
            <a:r>
              <a:rPr lang="en-US" dirty="0"/>
              <a:t>2.2H]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144970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Beginning Reading / Strategies. Students comprehend a variety of texts drawing on useful strategies as needed.[2.3]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567359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a:t>use ideas (e.g., illustrations, titles, topic sentences, key words, and foreshadowing) to make and confirm predictions</a:t>
            </a:r>
            <a:r>
              <a:rPr lang="en-US" dirty="0" smtClean="0"/>
              <a:t>. [</a:t>
            </a:r>
            <a:r>
              <a:rPr lang="en-US" dirty="0"/>
              <a:t>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01266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ask relevant questions, seek clarification, and locate facts and details about stories and other texts and support answers with evidence from text.[2.3B]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6947928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establish purpose for reading selected texts and monitor comprehension, making corrections and adjustments when that understanding breaks down (e.g., identifying clues, using background knowledge, generating questions, re-reading a portion aloud).[2.3C]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150733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Fluency. Students read grade-level text with fluency and comprehension</a:t>
            </a:r>
            <a:r>
              <a:rPr lang="en-US" dirty="0" smtClean="0"/>
              <a:t>. [</a:t>
            </a:r>
            <a:r>
              <a:rPr lang="en-US" dirty="0"/>
              <a:t>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097956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aloud grade-level appropriate text with fluency (rate, accuracy, expression, appropriate phrasing) and comprehension.[2.4A]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805238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Reading / Vocabulary Development. Students understand new vocabulary and use it when reading and writing.[2.5]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851072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prefixes and suffixes to determine the meaning of words (e.g., allow / disallow</a:t>
            </a:r>
            <a:r>
              <a:rPr lang="en-US" dirty="0" smtClean="0"/>
              <a:t>). [</a:t>
            </a:r>
            <a:r>
              <a:rPr lang="en-US" dirty="0"/>
              <a:t>2.5A]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3607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Beginning Reading Skills / Phonics. Students use the relationships between letters and sounds, spelling patterns, and morphological analysis to decode written English. Students will continue to apply earlier standards with greater depth in </a:t>
            </a:r>
            <a:r>
              <a:rPr lang="en-US" dirty="0" smtClean="0"/>
              <a:t>increasingly more complex texts.[2.2</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522050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context to determine the relevant meaning of unfamiliar words or multiple-meaning words.[2.5B]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931194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use common words that are opposite (antonyms) or similar (synonyms) in meaning.[2.5C]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1281084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alphabetize a series of words and use a dictionary or a glossary to find words.[2.5D]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43633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understanding.[2.6</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399796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moral lessons as themes in well-known fables, legends, myths, or stories</a:t>
            </a:r>
            <a:r>
              <a:rPr lang="en-US" dirty="0" smtClean="0"/>
              <a:t>. [</a:t>
            </a:r>
            <a:r>
              <a:rPr lang="en-US" dirty="0"/>
              <a:t>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811078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different versions of the same story in traditional and contemporary folktales with respect to their characters, settings, and plot.[2.6B]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700750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Poetry. Students understand, make inferences and draw conclusions about the structure and elements of poetry and provide evidence from text to support their understanding.[2.7]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8564594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how rhyme, rhythm, and repetition interact to create images in poetry.[2.7A]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5893633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Drama. Students understand, and make inferences and draw conclusions about the structure and elements of drama provide evidence from text to support their understanding.[2.8]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4155631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elements of dialogue and use them in informal plays.[2.8A]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056412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decode multisyllabic words in context and independent of context by applying common letter-sound correspondences including[2.2A]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0197723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Literary Text / Fiction. Students understand, make inferences and draw conclusions about the structure and elements of fiction provide evidence from text to support their understanding.[2.9]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0559659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similarities and differences in the plots and settings of several works by the same author</a:t>
            </a:r>
            <a:r>
              <a:rPr lang="en-US" dirty="0" smtClean="0"/>
              <a:t>.[2.9A</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5043454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main characters in works of fiction, including their traits, motivations, and feelings.[2.9B]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1667609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Literary Nonfiction. Students understand, make inferences and draw conclusions about the varied structural patterns and features of literary nonfiction and respond by providing evidence from text to support </a:t>
            </a:r>
            <a:r>
              <a:rPr lang="en-US" dirty="0" smtClean="0"/>
              <a:t>their understanding.[2.10</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59916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fiction and nonfiction.[2.10A]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0631106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a:t>
            </a:r>
            <a:r>
              <a:rPr lang="en-US" dirty="0" smtClean="0"/>
              <a:t>. [</a:t>
            </a:r>
            <a:r>
              <a:rPr lang="en-US" dirty="0"/>
              <a:t>2.11]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9112471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a:t>recognize that some words and phrases have literal and non-literal meanings (e.g., take steps).[2.11A]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706188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Text / Independent Reading. Students read independently for sustained periods of time and produce evidence of their reading.[</a:t>
            </a:r>
            <a:r>
              <a:rPr lang="en-US" dirty="0" smtClean="0"/>
              <a:t>2.12]</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6443208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read independently for a sustained period of time and paraphrase what the reading was about, maintaining meaning</a:t>
            </a:r>
            <a:r>
              <a:rPr lang="en-US" dirty="0" smtClean="0"/>
              <a:t>.[</a:t>
            </a:r>
            <a:r>
              <a:rPr lang="en-US" dirty="0"/>
              <a:t>2.12A]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9424228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their </a:t>
            </a:r>
            <a:r>
              <a:rPr lang="en-US" dirty="0" smtClean="0"/>
              <a:t>understanding.[2.13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519182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decode multisyllabic words in context and independent of context by applying common letter-sound correspondences including single letters (consonants and vowels).[2.2Ai]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7847157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topic and explain the author's purpose in writing the text.[2.13A]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6871782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Expository Text. Students analyze, make inferences and draw conclusions about and understand expository text and provide evidence from text to support their understanding</a:t>
            </a:r>
            <a:r>
              <a:rPr lang="en-US" dirty="0" smtClean="0"/>
              <a:t>.[</a:t>
            </a:r>
            <a:r>
              <a:rPr lang="en-US" dirty="0"/>
              <a:t>2.14]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1434731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main idea in a text and distinguish it from the topic.[2.14A]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1655680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locate the facts that are clearly stated in a text.[2.14B]</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0064813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order of events or ideas in a text.[2.14C]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3989111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text features (e.g., table of contents, index, headings) to locate specific information in text.[2.14D]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7839140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Reading / Comprehension of Informational Text / Procedural Text. Students understand how to glean and use information in procedural texts and documents.[2.15]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9161204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follow written multi-step directions.[2.15A]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6103029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graphic features to assist in the interpretation of text (e.g., captions, illustrations).[2.15B]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2869163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Media Literacy. Students use comprehension skills to analyze how words, images, graphics, and sounds work together in various forms to impact meaning. Students continue to apply earlier standards with greater depth in increasingly more </a:t>
            </a:r>
            <a:r>
              <a:rPr lang="en-US" dirty="0" smtClean="0"/>
              <a:t>complex texts.[2.16</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562637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decode multisyllabic words in context and independent of context by applying common letter-sound correspondences including consonant blends (e.g., </a:t>
            </a:r>
            <a:r>
              <a:rPr lang="en-US" dirty="0" err="1"/>
              <a:t>thr</a:t>
            </a:r>
            <a:r>
              <a:rPr lang="en-US" dirty="0"/>
              <a:t>, </a:t>
            </a:r>
            <a:r>
              <a:rPr lang="en-US" dirty="0" err="1"/>
              <a:t>spl</a:t>
            </a:r>
            <a:r>
              <a:rPr lang="en-US" dirty="0"/>
              <a:t>).[2.2Aii]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84092137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different purposes of media (e.g., informational, entertainment).[2.16A]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5311563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techniques used to create media messages (e.g., sound, graphics).[2.16B]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2273799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various written conventions for using digital media (e.g., e-mail, website, video game).[2.16C]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3065626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Literary Texts. Students write literary texts to express their ideas and feelings about real or imagined people, events, and ideas</a:t>
            </a:r>
            <a:r>
              <a:rPr lang="en-US" dirty="0" smtClean="0"/>
              <a:t>. [</a:t>
            </a:r>
            <a:r>
              <a:rPr lang="en-US" dirty="0"/>
              <a:t>2.18]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63228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brief stories that include a beginning, middle, and end.[2.18A]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521572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short poems that convey sensory details.[2.18B]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7086761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Writing / Expository and Procedural Texts. Students write expository and procedural or work-related texts to communicate ideas and information to specific audiences for specific purposes.[2.19]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4580141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brief compositions about topics of interest to the student.[2.19A]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658740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short letters that put ideas in a chronological or logical sequence and use appropriate conventions (e.g., date, salutation, closing</a:t>
            </a:r>
            <a:r>
              <a:rPr lang="en-US" dirty="0" smtClean="0"/>
              <a:t>). [</a:t>
            </a:r>
            <a:r>
              <a:rPr lang="en-US" dirty="0"/>
              <a:t>2.19B]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7982641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brief comments on literary or informational texts.[2.19C]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255183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decode multisyllabic words in context and independent of context by applying common letter-sound correspondences including consonant digraphs (e.g., ng, </a:t>
            </a:r>
            <a:r>
              <a:rPr lang="en-US" dirty="0" err="1"/>
              <a:t>ck</a:t>
            </a:r>
            <a:r>
              <a:rPr lang="en-US" dirty="0"/>
              <a:t>, </a:t>
            </a:r>
            <a:r>
              <a:rPr lang="en-US" dirty="0" err="1"/>
              <a:t>ph</a:t>
            </a:r>
            <a:r>
              <a:rPr lang="en-US" dirty="0"/>
              <a:t>).[2.2Aiii]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86801038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Persuasive Texts. Students write persuasive texts to influence the attitudes or actions of a specific audience on specific issues.[2.20]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1990180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write persuasive statements about issues that are important to the student for the appropriate audience in the school, home, or local community.[2.20A]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6379826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Conventions. Students understand the function of and use the conventions of academic language when speaking and writing. Students continue to apply earlier standards with greater complexity.[2.21]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0082862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and use the following parts of speech in the context of reading, writing, and speaking[2.21A]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0171508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verbs (past, present, and future</a:t>
            </a:r>
            <a:r>
              <a:rPr lang="en-US" dirty="0" smtClean="0"/>
              <a:t>). [</a:t>
            </a:r>
            <a:r>
              <a:rPr lang="en-US" dirty="0"/>
              <a:t>2.21Ai]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7405202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nouns (singular / plural, common / proper).[2.21Aii]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7271936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understand and use the following parts of speech in the context of reading, writing, and speaking adjectives (e.g., descriptive: old, wonderful; articles: a, an, the</a:t>
            </a:r>
            <a:r>
              <a:rPr lang="en-US" dirty="0" smtClean="0"/>
              <a:t>). [</a:t>
            </a:r>
            <a:r>
              <a:rPr lang="en-US" dirty="0"/>
              <a:t>2.21Aiii]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93158875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understand and use the following parts of speech in the context of reading, writing, and speaking adverbs (e.g., time: before, next; manner: carefully, beautifully</a:t>
            </a:r>
            <a:r>
              <a:rPr lang="en-US" dirty="0" smtClean="0"/>
              <a:t>). [</a:t>
            </a:r>
            <a:r>
              <a:rPr lang="en-US" dirty="0"/>
              <a:t>2.21Aiv]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6964040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prepositions and prepositional phrases.[2.21Av]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01616919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understand and use the following parts of speech in the context of reading, writing, and speaking pronouns (e.g., he, him).[2.21Avi]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610760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decode multisyllabic words in context and independent of context by applying common letter-sound correspondences including vowel digraphs (e.g., </a:t>
            </a:r>
            <a:r>
              <a:rPr lang="en-US" dirty="0" err="1"/>
              <a:t>ie</a:t>
            </a:r>
            <a:r>
              <a:rPr lang="en-US" dirty="0"/>
              <a:t>, </a:t>
            </a:r>
            <a:r>
              <a:rPr lang="en-US" dirty="0" err="1"/>
              <a:t>ue</a:t>
            </a:r>
            <a:r>
              <a:rPr lang="en-US" dirty="0"/>
              <a:t>, </a:t>
            </a:r>
            <a:r>
              <a:rPr lang="en-US" dirty="0" err="1"/>
              <a:t>ew</a:t>
            </a:r>
            <a:r>
              <a:rPr lang="en-US" dirty="0"/>
              <a:t>) and diphthongs (e.g., </a:t>
            </a:r>
            <a:r>
              <a:rPr lang="en-US" dirty="0" err="1"/>
              <a:t>oi</a:t>
            </a:r>
            <a:r>
              <a:rPr lang="en-US" dirty="0"/>
              <a:t>, </a:t>
            </a:r>
            <a:r>
              <a:rPr lang="en-US" dirty="0" err="1"/>
              <a:t>ou</a:t>
            </a:r>
            <a:r>
              <a:rPr lang="en-US" dirty="0"/>
              <a:t>).[2.2Aiv]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35566850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understand and use the following parts of speech in the context of reading, writing, and speaking time-order transition words</a:t>
            </a:r>
            <a:r>
              <a:rPr lang="en-US" dirty="0" smtClean="0"/>
              <a:t>. [</a:t>
            </a:r>
            <a:r>
              <a:rPr lang="en-US" dirty="0"/>
              <a:t>2.21Avii]</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87720984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complete sentences with correct subject-verb agreement.[2.21B]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8479828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among declarative and interrogative sentences</a:t>
            </a:r>
            <a:r>
              <a:rPr lang="en-US" dirty="0" smtClean="0"/>
              <a:t>. [</a:t>
            </a:r>
            <a:r>
              <a:rPr lang="en-US" dirty="0"/>
              <a:t>2.21C]</a:t>
            </a:r>
            <a:endParaRPr lang="en-US" b="1"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8721192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Oral and Written Conventions / Handwriting, Capitalization, and Punctuation. Students write legibly and use appropriate capitalization and punctuation conventions in their compositions.[2.22]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46674829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legibly leaving appropriate margins for readability.[2.22A]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5187947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months and days of the week.[2.22B]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9084726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proper nouns.[2.22Bi]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6761818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months and days of the week.[2.22Bii]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38007379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the salutation and closing of a letter.[2.22Biii]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34732409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including[2.22C]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627212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common syllabication patterns to decode words including[2.2B]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0524631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 ending punctuation in sentences</a:t>
            </a:r>
            <a:r>
              <a:rPr lang="en-US" dirty="0" smtClean="0"/>
              <a:t>. [</a:t>
            </a:r>
            <a:r>
              <a:rPr lang="en-US" dirty="0"/>
              <a:t>2.22Ci]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075434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 apostrophes and contractions.[2.22Cii]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6348932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and use punctuation marks, including apostrophes and possessives.[2.22Ciii]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99994059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Oral and Written Conventions / Spelling. Students spell correctly.[2.23]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5725368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phonological knowledge to match sounds to letters to construct unknown words</a:t>
            </a:r>
            <a:r>
              <a:rPr lang="en-US" dirty="0" smtClean="0"/>
              <a:t>. [</a:t>
            </a:r>
            <a:r>
              <a:rPr lang="en-US" dirty="0"/>
              <a:t>2.23A]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48285289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common orthographic patterns and rules[2.23B]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24700252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common orthographic patterns and rules complex consonants (e.g., hard and soft c and g, </a:t>
            </a:r>
            <a:r>
              <a:rPr lang="en-US" dirty="0" err="1"/>
              <a:t>ck</a:t>
            </a:r>
            <a:r>
              <a:rPr lang="en-US" dirty="0" smtClean="0"/>
              <a:t>). [</a:t>
            </a:r>
            <a:r>
              <a:rPr lang="en-US" dirty="0"/>
              <a:t>2.23Bi]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38012342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words with common orthographic patterns and rules long vowels (e.g., </a:t>
            </a:r>
            <a:r>
              <a:rPr lang="en-US" dirty="0" err="1"/>
              <a:t>VCe</a:t>
            </a:r>
            <a:r>
              <a:rPr lang="en-US" dirty="0"/>
              <a:t>-hope).[2.23Biii]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129922829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spell words with common orthographic patterns and rules vowel digraphs (e.g., </a:t>
            </a:r>
            <a:r>
              <a:rPr lang="en-US" dirty="0" err="1"/>
              <a:t>oo</a:t>
            </a:r>
            <a:r>
              <a:rPr lang="en-US" dirty="0"/>
              <a:t>-book, fool, </a:t>
            </a:r>
            <a:r>
              <a:rPr lang="en-US" dirty="0" err="1"/>
              <a:t>ee</a:t>
            </a:r>
            <a:r>
              <a:rPr lang="en-US" dirty="0"/>
              <a:t>-feet), diphthongs (e.g., </a:t>
            </a:r>
            <a:r>
              <a:rPr lang="en-US" dirty="0" err="1"/>
              <a:t>ou</a:t>
            </a:r>
            <a:r>
              <a:rPr lang="en-US" dirty="0"/>
              <a:t>-out, </a:t>
            </a:r>
            <a:r>
              <a:rPr lang="en-US" dirty="0" err="1"/>
              <a:t>ow</a:t>
            </a:r>
            <a:r>
              <a:rPr lang="en-US" dirty="0"/>
              <a:t>-cow, </a:t>
            </a:r>
            <a:r>
              <a:rPr lang="en-US" dirty="0" err="1"/>
              <a:t>oi</a:t>
            </a:r>
            <a:r>
              <a:rPr lang="en-US" dirty="0"/>
              <a:t>-coil, </a:t>
            </a:r>
            <a:r>
              <a:rPr lang="en-US" dirty="0" err="1"/>
              <a:t>oy</a:t>
            </a:r>
            <a:r>
              <a:rPr lang="en-US" dirty="0"/>
              <a:t>-toy).[2.23Biv]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23743831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spell high-frequency words from a commonly used list</a:t>
            </a:r>
            <a:r>
              <a:rPr lang="en-US" dirty="0" smtClean="0"/>
              <a:t>. [</a:t>
            </a:r>
            <a:r>
              <a:rPr lang="en-US" dirty="0"/>
              <a:t>2.23C]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 Grade ELAR</a:t>
            </a:r>
            <a:endParaRPr lang="en-US" dirty="0"/>
          </a:p>
        </p:txBody>
      </p:sp>
    </p:spTree>
    <p:extLst>
      <p:ext uri="{BB962C8B-B14F-4D97-AF65-F5344CB8AC3E}">
        <p14:creationId xmlns:p14="http://schemas.microsoft.com/office/powerpoint/2010/main" val="4339909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TotalTime>
  <Words>3017</Words>
  <Application>Microsoft Office PowerPoint</Application>
  <PresentationFormat>On-screen Show (4:3)</PresentationFormat>
  <Paragraphs>340</Paragraphs>
  <Slides>113</Slides>
  <Notes>1</Notes>
  <HiddenSlides>0</HiddenSlides>
  <MMClips>0</MMClips>
  <ScaleCrop>false</ScaleCrop>
  <HeadingPairs>
    <vt:vector size="4" baseType="variant">
      <vt:variant>
        <vt:lpstr>Theme</vt:lpstr>
      </vt:variant>
      <vt:variant>
        <vt:i4>1</vt:i4>
      </vt:variant>
      <vt:variant>
        <vt:lpstr>Slide Titles</vt:lpstr>
      </vt:variant>
      <vt:variant>
        <vt:i4>113</vt:i4>
      </vt:variant>
    </vt:vector>
  </HeadingPairs>
  <TitlesOfParts>
    <vt:vector size="1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TIMS</cp:lastModifiedBy>
  <cp:revision>14</cp:revision>
  <dcterms:created xsi:type="dcterms:W3CDTF">2014-10-20T16:17:28Z</dcterms:created>
  <dcterms:modified xsi:type="dcterms:W3CDTF">2014-11-04T16:52:35Z</dcterms:modified>
</cp:coreProperties>
</file>