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  <p:sldMasterId id="2147483714" r:id="rId2"/>
  </p:sldMasterIdLst>
  <p:notesMasterIdLst>
    <p:notesMasterId r:id="rId37"/>
  </p:notesMasterIdLst>
  <p:sldIdLst>
    <p:sldId id="256" r:id="rId3"/>
    <p:sldId id="337" r:id="rId4"/>
    <p:sldId id="344" r:id="rId5"/>
    <p:sldId id="345" r:id="rId6"/>
    <p:sldId id="340" r:id="rId7"/>
    <p:sldId id="341" r:id="rId8"/>
    <p:sldId id="339" r:id="rId9"/>
    <p:sldId id="342" r:id="rId10"/>
    <p:sldId id="343" r:id="rId11"/>
    <p:sldId id="316" r:id="rId12"/>
    <p:sldId id="317" r:id="rId13"/>
    <p:sldId id="325" r:id="rId14"/>
    <p:sldId id="326" r:id="rId15"/>
    <p:sldId id="319" r:id="rId16"/>
    <p:sldId id="320" r:id="rId17"/>
    <p:sldId id="323" r:id="rId18"/>
    <p:sldId id="324" r:id="rId19"/>
    <p:sldId id="328" r:id="rId20"/>
    <p:sldId id="327" r:id="rId21"/>
    <p:sldId id="346" r:id="rId22"/>
    <p:sldId id="347" r:id="rId23"/>
    <p:sldId id="348" r:id="rId24"/>
    <p:sldId id="349" r:id="rId25"/>
    <p:sldId id="303" r:id="rId26"/>
    <p:sldId id="329" r:id="rId27"/>
    <p:sldId id="315" r:id="rId28"/>
    <p:sldId id="330" r:id="rId29"/>
    <p:sldId id="331" r:id="rId30"/>
    <p:sldId id="332" r:id="rId31"/>
    <p:sldId id="333" r:id="rId32"/>
    <p:sldId id="334" r:id="rId33"/>
    <p:sldId id="307" r:id="rId34"/>
    <p:sldId id="335" r:id="rId35"/>
    <p:sldId id="336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C3BD"/>
    <a:srgbClr val="000000"/>
    <a:srgbClr val="EF7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67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5.jpg"/><Relationship Id="rId4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79A57A-0F18-4F33-9561-B8E3B110642E}" type="doc">
      <dgm:prSet loTypeId="urn:microsoft.com/office/officeart/2005/8/layout/vList3#1" loCatId="list" qsTypeId="urn:microsoft.com/office/officeart/2005/8/quickstyle/simple1" qsCatId="simple" csTypeId="urn:microsoft.com/office/officeart/2005/8/colors/colorful3" csCatId="colorful" phldr="1"/>
      <dgm:spPr/>
    </dgm:pt>
    <dgm:pt modelId="{E3E8D8B2-E1A9-4EEB-8929-F5C46940C80F}">
      <dgm:prSet phldrT="[Text]"/>
      <dgm:spPr>
        <a:solidFill>
          <a:srgbClr val="EF7A24"/>
        </a:solidFill>
      </dgm:spPr>
      <dgm:t>
        <a:bodyPr/>
        <a:lstStyle/>
        <a:p>
          <a:r>
            <a:rPr lang="en-US" b="1" dirty="0" smtClean="0"/>
            <a:t>Elevate the COGNITIVE DISCOURSE within PLCS</a:t>
          </a:r>
          <a:endParaRPr lang="en-US" b="1" dirty="0"/>
        </a:p>
      </dgm:t>
    </dgm:pt>
    <dgm:pt modelId="{23557730-F0C9-4BA2-924B-CB1406EEE87E}" type="parTrans" cxnId="{26EDF5E3-B9A2-44B5-8C19-5CB327DD1FD2}">
      <dgm:prSet/>
      <dgm:spPr/>
      <dgm:t>
        <a:bodyPr/>
        <a:lstStyle/>
        <a:p>
          <a:endParaRPr lang="en-US" b="1"/>
        </a:p>
      </dgm:t>
    </dgm:pt>
    <dgm:pt modelId="{E3EAC29B-B684-4D91-9C9F-6B4039044F9A}" type="sibTrans" cxnId="{26EDF5E3-B9A2-44B5-8C19-5CB327DD1FD2}">
      <dgm:prSet/>
      <dgm:spPr/>
      <dgm:t>
        <a:bodyPr/>
        <a:lstStyle/>
        <a:p>
          <a:endParaRPr lang="en-US" b="1"/>
        </a:p>
      </dgm:t>
    </dgm:pt>
    <dgm:pt modelId="{869D4318-078B-4514-A3B5-24D1A08EC351}">
      <dgm:prSet phldrT="[Text]"/>
      <dgm:spPr>
        <a:solidFill>
          <a:srgbClr val="7030A0"/>
        </a:solidFill>
      </dgm:spPr>
      <dgm:t>
        <a:bodyPr/>
        <a:lstStyle/>
        <a:p>
          <a:r>
            <a:rPr lang="en-US" b="1" dirty="0" smtClean="0"/>
            <a:t>the THINKING represented in the protocols becomes AUTOMATIC</a:t>
          </a:r>
          <a:endParaRPr lang="en-US" b="1" dirty="0"/>
        </a:p>
      </dgm:t>
    </dgm:pt>
    <dgm:pt modelId="{8DFADE7D-2A2A-4B09-828C-92D0A095F643}" type="parTrans" cxnId="{15A1CB19-65CF-4DD1-87F7-35E21C60417C}">
      <dgm:prSet/>
      <dgm:spPr/>
      <dgm:t>
        <a:bodyPr/>
        <a:lstStyle/>
        <a:p>
          <a:endParaRPr lang="en-US" b="1"/>
        </a:p>
      </dgm:t>
    </dgm:pt>
    <dgm:pt modelId="{F26DB9EA-FCFB-4EC5-82AA-770A967556F0}" type="sibTrans" cxnId="{15A1CB19-65CF-4DD1-87F7-35E21C60417C}">
      <dgm:prSet/>
      <dgm:spPr/>
      <dgm:t>
        <a:bodyPr/>
        <a:lstStyle/>
        <a:p>
          <a:endParaRPr lang="en-US" b="1"/>
        </a:p>
      </dgm:t>
    </dgm:pt>
    <dgm:pt modelId="{62D63A96-65A5-4739-BEEB-C3BF8595DBC8}">
      <dgm:prSet phldrT="[Text]"/>
      <dgm:spPr/>
      <dgm:t>
        <a:bodyPr/>
        <a:lstStyle/>
        <a:p>
          <a:r>
            <a:rPr lang="en-US" b="1" dirty="0" smtClean="0"/>
            <a:t>PLCs produce high-quality, standards-based lessons focused on STUDENT LEARNING rather than teaching.</a:t>
          </a:r>
          <a:endParaRPr lang="en-US" b="1" dirty="0"/>
        </a:p>
      </dgm:t>
    </dgm:pt>
    <dgm:pt modelId="{4C3127C7-6166-4B74-9960-FB3601FE12DA}" type="parTrans" cxnId="{E7D40115-860A-4601-9136-64A0549513B6}">
      <dgm:prSet/>
      <dgm:spPr/>
      <dgm:t>
        <a:bodyPr/>
        <a:lstStyle/>
        <a:p>
          <a:endParaRPr lang="en-US" b="1"/>
        </a:p>
      </dgm:t>
    </dgm:pt>
    <dgm:pt modelId="{9CDE1202-8196-49AC-BA29-BD6A3CD6BB79}" type="sibTrans" cxnId="{E7D40115-860A-4601-9136-64A0549513B6}">
      <dgm:prSet/>
      <dgm:spPr/>
      <dgm:t>
        <a:bodyPr/>
        <a:lstStyle/>
        <a:p>
          <a:endParaRPr lang="en-US" b="1"/>
        </a:p>
      </dgm:t>
    </dgm:pt>
    <dgm:pt modelId="{485F9928-CCC8-4662-92E2-726F999D9039}">
      <dgm:prSet/>
      <dgm:spPr>
        <a:solidFill>
          <a:schemeClr val="accent1"/>
        </a:solidFill>
      </dgm:spPr>
      <dgm:t>
        <a:bodyPr/>
        <a:lstStyle/>
        <a:p>
          <a:r>
            <a:rPr lang="en-US" b="1" dirty="0" smtClean="0"/>
            <a:t>use of BIRDVILLE ISD PROTOCOLS for Planning, Using Data, and Reflecting on Practice</a:t>
          </a:r>
          <a:endParaRPr lang="en-US" b="1" dirty="0"/>
        </a:p>
      </dgm:t>
    </dgm:pt>
    <dgm:pt modelId="{DE5FA06C-B977-4CFE-BC7C-79DFC55C95B5}" type="parTrans" cxnId="{A9E8A822-D9A9-4385-9D61-910CDBA9D86F}">
      <dgm:prSet/>
      <dgm:spPr/>
      <dgm:t>
        <a:bodyPr/>
        <a:lstStyle/>
        <a:p>
          <a:endParaRPr lang="en-US" b="1"/>
        </a:p>
      </dgm:t>
    </dgm:pt>
    <dgm:pt modelId="{7CC16632-B3E1-4471-82FC-C1A0DC550C02}" type="sibTrans" cxnId="{A9E8A822-D9A9-4385-9D61-910CDBA9D86F}">
      <dgm:prSet/>
      <dgm:spPr/>
      <dgm:t>
        <a:bodyPr/>
        <a:lstStyle/>
        <a:p>
          <a:endParaRPr lang="en-US" b="1"/>
        </a:p>
      </dgm:t>
    </dgm:pt>
    <dgm:pt modelId="{68662915-38AD-4F93-A754-1E7CEEAB05A9}" type="pres">
      <dgm:prSet presAssocID="{CF79A57A-0F18-4F33-9561-B8E3B110642E}" presName="linearFlow" presStyleCnt="0">
        <dgm:presLayoutVars>
          <dgm:dir/>
          <dgm:resizeHandles val="exact"/>
        </dgm:presLayoutVars>
      </dgm:prSet>
      <dgm:spPr/>
    </dgm:pt>
    <dgm:pt modelId="{B1CF6BF0-829F-487A-BB6D-B1D4A34EF0B6}" type="pres">
      <dgm:prSet presAssocID="{E3E8D8B2-E1A9-4EEB-8929-F5C46940C80F}" presName="composite" presStyleCnt="0"/>
      <dgm:spPr/>
    </dgm:pt>
    <dgm:pt modelId="{FE88A374-45B7-4F50-BC36-A2C611759989}" type="pres">
      <dgm:prSet presAssocID="{E3E8D8B2-E1A9-4EEB-8929-F5C46940C80F}" presName="imgShp" presStyleLbl="fgImgPlace1" presStyleIdx="0" presStyleCnt="4" custScaleX="149690" custScaleY="13312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00D42173-43EA-47FD-BED6-F98081E31629}" type="pres">
      <dgm:prSet presAssocID="{E3E8D8B2-E1A9-4EEB-8929-F5C46940C80F}" presName="txShp" presStyleLbl="node1" presStyleIdx="0" presStyleCnt="4" custScaleY="1431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403AD-0349-41D6-906E-7FD9FD4E3E72}" type="pres">
      <dgm:prSet presAssocID="{E3EAC29B-B684-4D91-9C9F-6B4039044F9A}" presName="spacing" presStyleCnt="0"/>
      <dgm:spPr/>
    </dgm:pt>
    <dgm:pt modelId="{FF1135B3-E03C-4CFD-BEC3-E0A82105274B}" type="pres">
      <dgm:prSet presAssocID="{485F9928-CCC8-4662-92E2-726F999D9039}" presName="composite" presStyleCnt="0"/>
      <dgm:spPr/>
    </dgm:pt>
    <dgm:pt modelId="{4DA70222-1F64-464F-83FD-53CF29A90651}" type="pres">
      <dgm:prSet presAssocID="{485F9928-CCC8-4662-92E2-726F999D9039}" presName="imgShp" presStyleLbl="fgImgPlace1" presStyleIdx="1" presStyleCnt="4" custScaleX="167793" custScaleY="15636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8C6A0E1D-09E7-4F32-A5B2-E3B1EFEAAAC7}" type="pres">
      <dgm:prSet presAssocID="{485F9928-CCC8-4662-92E2-726F999D9039}" presName="txShp" presStyleLbl="node1" presStyleIdx="1" presStyleCnt="4" custScaleY="1431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E14D7-AA44-4BF4-A5E7-20791B2EB590}" type="pres">
      <dgm:prSet presAssocID="{7CC16632-B3E1-4471-82FC-C1A0DC550C02}" presName="spacing" presStyleCnt="0"/>
      <dgm:spPr/>
    </dgm:pt>
    <dgm:pt modelId="{E2578F79-F97D-4544-81CB-03449B14905D}" type="pres">
      <dgm:prSet presAssocID="{869D4318-078B-4514-A3B5-24D1A08EC351}" presName="composite" presStyleCnt="0"/>
      <dgm:spPr/>
    </dgm:pt>
    <dgm:pt modelId="{6698EF3D-5B09-4B88-800D-B6D26BC55714}" type="pres">
      <dgm:prSet presAssocID="{869D4318-078B-4514-A3B5-24D1A08EC351}" presName="imgShp" presStyleLbl="fgImgPlace1" presStyleIdx="2" presStyleCnt="4" custScaleX="155535" custScaleY="16595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EECED695-30EB-4C74-A969-79CED5622B9F}" type="pres">
      <dgm:prSet presAssocID="{869D4318-078B-4514-A3B5-24D1A08EC351}" presName="txShp" presStyleLbl="node1" presStyleIdx="2" presStyleCnt="4" custScaleY="1431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270D9-658D-475A-9053-E62C1127EAFC}" type="pres">
      <dgm:prSet presAssocID="{F26DB9EA-FCFB-4EC5-82AA-770A967556F0}" presName="spacing" presStyleCnt="0"/>
      <dgm:spPr/>
    </dgm:pt>
    <dgm:pt modelId="{E4843CD9-1833-4A27-9AF2-8D12D53B4003}" type="pres">
      <dgm:prSet presAssocID="{62D63A96-65A5-4739-BEEB-C3BF8595DBC8}" presName="composite" presStyleCnt="0"/>
      <dgm:spPr/>
    </dgm:pt>
    <dgm:pt modelId="{3326D708-45BF-4A65-8254-2F8BC084B823}" type="pres">
      <dgm:prSet presAssocID="{62D63A96-65A5-4739-BEEB-C3BF8595DBC8}" presName="imgShp" presStyleLbl="fgImgPlace1" presStyleIdx="3" presStyleCnt="4" custScaleX="161950" custScaleY="158259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CB28E094-5E5E-4C76-9A05-12C1752F332C}" type="pres">
      <dgm:prSet presAssocID="{62D63A96-65A5-4739-BEEB-C3BF8595DBC8}" presName="txShp" presStyleLbl="node1" presStyleIdx="3" presStyleCnt="4" custScaleY="1431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E8A822-D9A9-4385-9D61-910CDBA9D86F}" srcId="{CF79A57A-0F18-4F33-9561-B8E3B110642E}" destId="{485F9928-CCC8-4662-92E2-726F999D9039}" srcOrd="1" destOrd="0" parTransId="{DE5FA06C-B977-4CFE-BC7C-79DFC55C95B5}" sibTransId="{7CC16632-B3E1-4471-82FC-C1A0DC550C02}"/>
    <dgm:cxn modelId="{494FE353-600C-42F7-8C2A-AEDB25D8F8D5}" type="presOf" srcId="{485F9928-CCC8-4662-92E2-726F999D9039}" destId="{8C6A0E1D-09E7-4F32-A5B2-E3B1EFEAAAC7}" srcOrd="0" destOrd="0" presId="urn:microsoft.com/office/officeart/2005/8/layout/vList3#1"/>
    <dgm:cxn modelId="{E7D40115-860A-4601-9136-64A0549513B6}" srcId="{CF79A57A-0F18-4F33-9561-B8E3B110642E}" destId="{62D63A96-65A5-4739-BEEB-C3BF8595DBC8}" srcOrd="3" destOrd="0" parTransId="{4C3127C7-6166-4B74-9960-FB3601FE12DA}" sibTransId="{9CDE1202-8196-49AC-BA29-BD6A3CD6BB79}"/>
    <dgm:cxn modelId="{15A1CB19-65CF-4DD1-87F7-35E21C60417C}" srcId="{CF79A57A-0F18-4F33-9561-B8E3B110642E}" destId="{869D4318-078B-4514-A3B5-24D1A08EC351}" srcOrd="2" destOrd="0" parTransId="{8DFADE7D-2A2A-4B09-828C-92D0A095F643}" sibTransId="{F26DB9EA-FCFB-4EC5-82AA-770A967556F0}"/>
    <dgm:cxn modelId="{31CAE0AA-3A2F-4102-87C3-2FF8481620C1}" type="presOf" srcId="{CF79A57A-0F18-4F33-9561-B8E3B110642E}" destId="{68662915-38AD-4F93-A754-1E7CEEAB05A9}" srcOrd="0" destOrd="0" presId="urn:microsoft.com/office/officeart/2005/8/layout/vList3#1"/>
    <dgm:cxn modelId="{40150211-D8EC-4BC2-9177-CE379DF8A5CD}" type="presOf" srcId="{E3E8D8B2-E1A9-4EEB-8929-F5C46940C80F}" destId="{00D42173-43EA-47FD-BED6-F98081E31629}" srcOrd="0" destOrd="0" presId="urn:microsoft.com/office/officeart/2005/8/layout/vList3#1"/>
    <dgm:cxn modelId="{F2813EE7-3390-46E8-9100-45625C152593}" type="presOf" srcId="{869D4318-078B-4514-A3B5-24D1A08EC351}" destId="{EECED695-30EB-4C74-A969-79CED5622B9F}" srcOrd="0" destOrd="0" presId="urn:microsoft.com/office/officeart/2005/8/layout/vList3#1"/>
    <dgm:cxn modelId="{51A11E08-B146-42D8-ABC4-FB17544D2E0A}" type="presOf" srcId="{62D63A96-65A5-4739-BEEB-C3BF8595DBC8}" destId="{CB28E094-5E5E-4C76-9A05-12C1752F332C}" srcOrd="0" destOrd="0" presId="urn:microsoft.com/office/officeart/2005/8/layout/vList3#1"/>
    <dgm:cxn modelId="{26EDF5E3-B9A2-44B5-8C19-5CB327DD1FD2}" srcId="{CF79A57A-0F18-4F33-9561-B8E3B110642E}" destId="{E3E8D8B2-E1A9-4EEB-8929-F5C46940C80F}" srcOrd="0" destOrd="0" parTransId="{23557730-F0C9-4BA2-924B-CB1406EEE87E}" sibTransId="{E3EAC29B-B684-4D91-9C9F-6B4039044F9A}"/>
    <dgm:cxn modelId="{D18009DA-9B11-495D-92A4-6FCC53D5BF04}" type="presParOf" srcId="{68662915-38AD-4F93-A754-1E7CEEAB05A9}" destId="{B1CF6BF0-829F-487A-BB6D-B1D4A34EF0B6}" srcOrd="0" destOrd="0" presId="urn:microsoft.com/office/officeart/2005/8/layout/vList3#1"/>
    <dgm:cxn modelId="{7AA81561-73FB-4B3E-BDED-037205107F05}" type="presParOf" srcId="{B1CF6BF0-829F-487A-BB6D-B1D4A34EF0B6}" destId="{FE88A374-45B7-4F50-BC36-A2C611759989}" srcOrd="0" destOrd="0" presId="urn:microsoft.com/office/officeart/2005/8/layout/vList3#1"/>
    <dgm:cxn modelId="{AA6FDC6B-8CA0-4EBC-8E4C-0EA67ECADF8C}" type="presParOf" srcId="{B1CF6BF0-829F-487A-BB6D-B1D4A34EF0B6}" destId="{00D42173-43EA-47FD-BED6-F98081E31629}" srcOrd="1" destOrd="0" presId="urn:microsoft.com/office/officeart/2005/8/layout/vList3#1"/>
    <dgm:cxn modelId="{CBDCE5C5-6FF2-46AB-88C6-FC0462E25715}" type="presParOf" srcId="{68662915-38AD-4F93-A754-1E7CEEAB05A9}" destId="{DFA403AD-0349-41D6-906E-7FD9FD4E3E72}" srcOrd="1" destOrd="0" presId="urn:microsoft.com/office/officeart/2005/8/layout/vList3#1"/>
    <dgm:cxn modelId="{E5ACFF2E-C620-405F-AD1D-572C1E512184}" type="presParOf" srcId="{68662915-38AD-4F93-A754-1E7CEEAB05A9}" destId="{FF1135B3-E03C-4CFD-BEC3-E0A82105274B}" srcOrd="2" destOrd="0" presId="urn:microsoft.com/office/officeart/2005/8/layout/vList3#1"/>
    <dgm:cxn modelId="{A44C148A-6290-468C-A5ED-0A4485A43C98}" type="presParOf" srcId="{FF1135B3-E03C-4CFD-BEC3-E0A82105274B}" destId="{4DA70222-1F64-464F-83FD-53CF29A90651}" srcOrd="0" destOrd="0" presId="urn:microsoft.com/office/officeart/2005/8/layout/vList3#1"/>
    <dgm:cxn modelId="{C90F2EFB-73D5-48F9-A1D1-65FBD1628E56}" type="presParOf" srcId="{FF1135B3-E03C-4CFD-BEC3-E0A82105274B}" destId="{8C6A0E1D-09E7-4F32-A5B2-E3B1EFEAAAC7}" srcOrd="1" destOrd="0" presId="urn:microsoft.com/office/officeart/2005/8/layout/vList3#1"/>
    <dgm:cxn modelId="{356CB36C-FF05-4F34-9D7A-127B455C3D0F}" type="presParOf" srcId="{68662915-38AD-4F93-A754-1E7CEEAB05A9}" destId="{149E14D7-AA44-4BF4-A5E7-20791B2EB590}" srcOrd="3" destOrd="0" presId="urn:microsoft.com/office/officeart/2005/8/layout/vList3#1"/>
    <dgm:cxn modelId="{E8ECADCD-09BC-482A-A236-6D235ABD73F0}" type="presParOf" srcId="{68662915-38AD-4F93-A754-1E7CEEAB05A9}" destId="{E2578F79-F97D-4544-81CB-03449B14905D}" srcOrd="4" destOrd="0" presId="urn:microsoft.com/office/officeart/2005/8/layout/vList3#1"/>
    <dgm:cxn modelId="{E9B34951-C5C3-4E6F-B2FC-95AD663FB174}" type="presParOf" srcId="{E2578F79-F97D-4544-81CB-03449B14905D}" destId="{6698EF3D-5B09-4B88-800D-B6D26BC55714}" srcOrd="0" destOrd="0" presId="urn:microsoft.com/office/officeart/2005/8/layout/vList3#1"/>
    <dgm:cxn modelId="{382402ED-EE79-4F05-BA1A-D8511E0060E1}" type="presParOf" srcId="{E2578F79-F97D-4544-81CB-03449B14905D}" destId="{EECED695-30EB-4C74-A969-79CED5622B9F}" srcOrd="1" destOrd="0" presId="urn:microsoft.com/office/officeart/2005/8/layout/vList3#1"/>
    <dgm:cxn modelId="{673346FF-5529-459E-8630-C0E9F2DBE8E6}" type="presParOf" srcId="{68662915-38AD-4F93-A754-1E7CEEAB05A9}" destId="{171270D9-658D-475A-9053-E62C1127EAFC}" srcOrd="5" destOrd="0" presId="urn:microsoft.com/office/officeart/2005/8/layout/vList3#1"/>
    <dgm:cxn modelId="{9294445F-8F00-4071-92BB-CF93609DF98A}" type="presParOf" srcId="{68662915-38AD-4F93-A754-1E7CEEAB05A9}" destId="{E4843CD9-1833-4A27-9AF2-8D12D53B4003}" srcOrd="6" destOrd="0" presId="urn:microsoft.com/office/officeart/2005/8/layout/vList3#1"/>
    <dgm:cxn modelId="{1C4D8AB9-6252-4163-8019-AAF15CBF74E8}" type="presParOf" srcId="{E4843CD9-1833-4A27-9AF2-8D12D53B4003}" destId="{3326D708-45BF-4A65-8254-2F8BC084B823}" srcOrd="0" destOrd="0" presId="urn:microsoft.com/office/officeart/2005/8/layout/vList3#1"/>
    <dgm:cxn modelId="{B9EA58FB-262A-47AB-BFE3-FE05E202125A}" type="presParOf" srcId="{E4843CD9-1833-4A27-9AF2-8D12D53B4003}" destId="{CB28E094-5E5E-4C76-9A05-12C1752F332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40C409-6B9B-4970-AE02-A63BBB4624C7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64A997FA-B866-4C19-814E-EEB06F60E245}">
      <dgm:prSet phldrT="[Text]"/>
      <dgm:spPr/>
      <dgm:t>
        <a:bodyPr/>
        <a:lstStyle/>
        <a:p>
          <a:r>
            <a:rPr lang="en-US" dirty="0" smtClean="0"/>
            <a:t>Input</a:t>
          </a:r>
          <a:endParaRPr lang="en-US" dirty="0"/>
        </a:p>
      </dgm:t>
    </dgm:pt>
    <dgm:pt modelId="{24055492-30C8-4BBB-88AB-469D45A34A13}" type="parTrans" cxnId="{53EE1B3C-1D30-4BFD-AEF4-8CEF3FED1559}">
      <dgm:prSet/>
      <dgm:spPr/>
      <dgm:t>
        <a:bodyPr/>
        <a:lstStyle/>
        <a:p>
          <a:endParaRPr lang="en-US"/>
        </a:p>
      </dgm:t>
    </dgm:pt>
    <dgm:pt modelId="{F69D73B0-C573-48CE-9206-A3BD650646C7}" type="sibTrans" cxnId="{53EE1B3C-1D30-4BFD-AEF4-8CEF3FED1559}">
      <dgm:prSet/>
      <dgm:spPr/>
      <dgm:t>
        <a:bodyPr/>
        <a:lstStyle/>
        <a:p>
          <a:endParaRPr lang="en-US"/>
        </a:p>
      </dgm:t>
    </dgm:pt>
    <dgm:pt modelId="{94F8A2EE-76AB-4642-8E4F-3DC83125565C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Process</a:t>
          </a:r>
          <a:endParaRPr lang="en-US" dirty="0"/>
        </a:p>
      </dgm:t>
    </dgm:pt>
    <dgm:pt modelId="{204CE36F-768A-473F-B8FE-B55E24D2C941}" type="parTrans" cxnId="{46837189-DFC1-4541-A938-1627C3D2CA2B}">
      <dgm:prSet/>
      <dgm:spPr/>
      <dgm:t>
        <a:bodyPr/>
        <a:lstStyle/>
        <a:p>
          <a:endParaRPr lang="en-US"/>
        </a:p>
      </dgm:t>
    </dgm:pt>
    <dgm:pt modelId="{EF95ABF0-BC40-46BD-8AFC-EF99D1A120EF}" type="sibTrans" cxnId="{46837189-DFC1-4541-A938-1627C3D2CA2B}">
      <dgm:prSet/>
      <dgm:spPr/>
      <dgm:t>
        <a:bodyPr/>
        <a:lstStyle/>
        <a:p>
          <a:endParaRPr lang="en-US"/>
        </a:p>
      </dgm:t>
    </dgm:pt>
    <dgm:pt modelId="{C6D4ECE1-1C05-4173-85D6-3A6ECEE8D949}">
      <dgm:prSet phldrT="[Text]"/>
      <dgm:spPr/>
      <dgm:t>
        <a:bodyPr/>
        <a:lstStyle/>
        <a:p>
          <a:r>
            <a:rPr lang="en-US" dirty="0" smtClean="0"/>
            <a:t>Output</a:t>
          </a:r>
          <a:endParaRPr lang="en-US" dirty="0"/>
        </a:p>
      </dgm:t>
    </dgm:pt>
    <dgm:pt modelId="{A2F37764-4441-485F-897B-25927378D98B}" type="parTrans" cxnId="{DED9BFB5-69B9-44ED-A6A4-BF102FC45286}">
      <dgm:prSet/>
      <dgm:spPr/>
      <dgm:t>
        <a:bodyPr/>
        <a:lstStyle/>
        <a:p>
          <a:endParaRPr lang="en-US"/>
        </a:p>
      </dgm:t>
    </dgm:pt>
    <dgm:pt modelId="{CCE6946F-CA96-4E7A-A4A8-EF40B81F64E2}" type="sibTrans" cxnId="{DED9BFB5-69B9-44ED-A6A4-BF102FC45286}">
      <dgm:prSet/>
      <dgm:spPr/>
      <dgm:t>
        <a:bodyPr/>
        <a:lstStyle/>
        <a:p>
          <a:endParaRPr lang="en-US"/>
        </a:p>
      </dgm:t>
    </dgm:pt>
    <dgm:pt modelId="{33452DAA-07A9-4BB2-8F8B-D06C40EF8898}" type="pres">
      <dgm:prSet presAssocID="{F940C409-6B9B-4970-AE02-A63BBB4624C7}" presName="Name0" presStyleCnt="0">
        <dgm:presLayoutVars>
          <dgm:dir/>
          <dgm:resizeHandles val="exact"/>
        </dgm:presLayoutVars>
      </dgm:prSet>
      <dgm:spPr/>
    </dgm:pt>
    <dgm:pt modelId="{E7DD89B0-CE74-4312-921B-906ED67E90CC}" type="pres">
      <dgm:prSet presAssocID="{64A997FA-B866-4C19-814E-EEB06F60E24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5F1A2-CACE-4D54-8CCA-ADE5CFE52DC4}" type="pres">
      <dgm:prSet presAssocID="{F69D73B0-C573-48CE-9206-A3BD650646C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7E2E1DB-46E0-4681-AB09-C0EEA0701F81}" type="pres">
      <dgm:prSet presAssocID="{F69D73B0-C573-48CE-9206-A3BD650646C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FD32050-6596-4AB8-B0BE-5354BA76FC21}" type="pres">
      <dgm:prSet presAssocID="{94F8A2EE-76AB-4642-8E4F-3DC83125565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5AAF4-19EE-4CB8-8F91-8B5ED6617097}" type="pres">
      <dgm:prSet presAssocID="{EF95ABF0-BC40-46BD-8AFC-EF99D1A120E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DC8E1C49-310A-455A-8C05-CE12BF809A55}" type="pres">
      <dgm:prSet presAssocID="{EF95ABF0-BC40-46BD-8AFC-EF99D1A120EF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8251597-A1E3-4D5B-9C5F-13ED893073AF}" type="pres">
      <dgm:prSet presAssocID="{C6D4ECE1-1C05-4173-85D6-3A6ECEE8D94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EC8A13-2854-4087-9AFC-372F45FCAB61}" type="presOf" srcId="{94F8A2EE-76AB-4642-8E4F-3DC83125565C}" destId="{6FD32050-6596-4AB8-B0BE-5354BA76FC21}" srcOrd="0" destOrd="0" presId="urn:microsoft.com/office/officeart/2005/8/layout/process1"/>
    <dgm:cxn modelId="{46837189-DFC1-4541-A938-1627C3D2CA2B}" srcId="{F940C409-6B9B-4970-AE02-A63BBB4624C7}" destId="{94F8A2EE-76AB-4642-8E4F-3DC83125565C}" srcOrd="1" destOrd="0" parTransId="{204CE36F-768A-473F-B8FE-B55E24D2C941}" sibTransId="{EF95ABF0-BC40-46BD-8AFC-EF99D1A120EF}"/>
    <dgm:cxn modelId="{D951CABB-9220-4E9B-B7F2-AD3E2E77F3F2}" type="presOf" srcId="{F69D73B0-C573-48CE-9206-A3BD650646C7}" destId="{A525F1A2-CACE-4D54-8CCA-ADE5CFE52DC4}" srcOrd="0" destOrd="0" presId="urn:microsoft.com/office/officeart/2005/8/layout/process1"/>
    <dgm:cxn modelId="{B758C636-A439-4F8E-A1C4-AF8055586366}" type="presOf" srcId="{F940C409-6B9B-4970-AE02-A63BBB4624C7}" destId="{33452DAA-07A9-4BB2-8F8B-D06C40EF8898}" srcOrd="0" destOrd="0" presId="urn:microsoft.com/office/officeart/2005/8/layout/process1"/>
    <dgm:cxn modelId="{DED9BFB5-69B9-44ED-A6A4-BF102FC45286}" srcId="{F940C409-6B9B-4970-AE02-A63BBB4624C7}" destId="{C6D4ECE1-1C05-4173-85D6-3A6ECEE8D949}" srcOrd="2" destOrd="0" parTransId="{A2F37764-4441-485F-897B-25927378D98B}" sibTransId="{CCE6946F-CA96-4E7A-A4A8-EF40B81F64E2}"/>
    <dgm:cxn modelId="{D31925AE-91A5-42CE-BE97-2C652F7FB6A6}" type="presOf" srcId="{C6D4ECE1-1C05-4173-85D6-3A6ECEE8D949}" destId="{88251597-A1E3-4D5B-9C5F-13ED893073AF}" srcOrd="0" destOrd="0" presId="urn:microsoft.com/office/officeart/2005/8/layout/process1"/>
    <dgm:cxn modelId="{0CDB9332-DC6E-464E-A7BB-D9B683243726}" type="presOf" srcId="{F69D73B0-C573-48CE-9206-A3BD650646C7}" destId="{27E2E1DB-46E0-4681-AB09-C0EEA0701F81}" srcOrd="1" destOrd="0" presId="urn:microsoft.com/office/officeart/2005/8/layout/process1"/>
    <dgm:cxn modelId="{84A5780E-EC9B-4506-A817-5DFA6DE34064}" type="presOf" srcId="{EF95ABF0-BC40-46BD-8AFC-EF99D1A120EF}" destId="{F845AAF4-19EE-4CB8-8F91-8B5ED6617097}" srcOrd="0" destOrd="0" presId="urn:microsoft.com/office/officeart/2005/8/layout/process1"/>
    <dgm:cxn modelId="{FCAA0378-5DF7-4DCC-9876-8F12DBFE7AA2}" type="presOf" srcId="{EF95ABF0-BC40-46BD-8AFC-EF99D1A120EF}" destId="{DC8E1C49-310A-455A-8C05-CE12BF809A55}" srcOrd="1" destOrd="0" presId="urn:microsoft.com/office/officeart/2005/8/layout/process1"/>
    <dgm:cxn modelId="{43B016A4-2D4F-43BE-89A1-0857ECDE50E0}" type="presOf" srcId="{64A997FA-B866-4C19-814E-EEB06F60E245}" destId="{E7DD89B0-CE74-4312-921B-906ED67E90CC}" srcOrd="0" destOrd="0" presId="urn:microsoft.com/office/officeart/2005/8/layout/process1"/>
    <dgm:cxn modelId="{53EE1B3C-1D30-4BFD-AEF4-8CEF3FED1559}" srcId="{F940C409-6B9B-4970-AE02-A63BBB4624C7}" destId="{64A997FA-B866-4C19-814E-EEB06F60E245}" srcOrd="0" destOrd="0" parTransId="{24055492-30C8-4BBB-88AB-469D45A34A13}" sibTransId="{F69D73B0-C573-48CE-9206-A3BD650646C7}"/>
    <dgm:cxn modelId="{48EA9047-EF8A-49C4-BAF7-3C67805B9C96}" type="presParOf" srcId="{33452DAA-07A9-4BB2-8F8B-D06C40EF8898}" destId="{E7DD89B0-CE74-4312-921B-906ED67E90CC}" srcOrd="0" destOrd="0" presId="urn:microsoft.com/office/officeart/2005/8/layout/process1"/>
    <dgm:cxn modelId="{CFFB6AEB-CFF6-46B0-8BB2-EFF6C5C980D9}" type="presParOf" srcId="{33452DAA-07A9-4BB2-8F8B-D06C40EF8898}" destId="{A525F1A2-CACE-4D54-8CCA-ADE5CFE52DC4}" srcOrd="1" destOrd="0" presId="urn:microsoft.com/office/officeart/2005/8/layout/process1"/>
    <dgm:cxn modelId="{53556C4D-30D0-4DF2-BFAA-60BE664157EF}" type="presParOf" srcId="{A525F1A2-CACE-4D54-8CCA-ADE5CFE52DC4}" destId="{27E2E1DB-46E0-4681-AB09-C0EEA0701F81}" srcOrd="0" destOrd="0" presId="urn:microsoft.com/office/officeart/2005/8/layout/process1"/>
    <dgm:cxn modelId="{6ECAF6A0-3C16-4E73-9C9C-67D1F65C2BC9}" type="presParOf" srcId="{33452DAA-07A9-4BB2-8F8B-D06C40EF8898}" destId="{6FD32050-6596-4AB8-B0BE-5354BA76FC21}" srcOrd="2" destOrd="0" presId="urn:microsoft.com/office/officeart/2005/8/layout/process1"/>
    <dgm:cxn modelId="{58A2DC50-27EE-4D7C-BA81-71B47D82C7B8}" type="presParOf" srcId="{33452DAA-07A9-4BB2-8F8B-D06C40EF8898}" destId="{F845AAF4-19EE-4CB8-8F91-8B5ED6617097}" srcOrd="3" destOrd="0" presId="urn:microsoft.com/office/officeart/2005/8/layout/process1"/>
    <dgm:cxn modelId="{EF632B7A-5E3D-4A73-A3ED-D4F87851F3A0}" type="presParOf" srcId="{F845AAF4-19EE-4CB8-8F91-8B5ED6617097}" destId="{DC8E1C49-310A-455A-8C05-CE12BF809A55}" srcOrd="0" destOrd="0" presId="urn:microsoft.com/office/officeart/2005/8/layout/process1"/>
    <dgm:cxn modelId="{953EB6E0-B164-4702-93CA-DB6D592D42C3}" type="presParOf" srcId="{33452DAA-07A9-4BB2-8F8B-D06C40EF8898}" destId="{88251597-A1E3-4D5B-9C5F-13ED893073A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40C409-6B9B-4970-AE02-A63BBB4624C7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94F8A2EE-76AB-4642-8E4F-3DC83125565C}">
      <dgm:prSet phldrT="[Text]"/>
      <dgm:spPr/>
      <dgm:t>
        <a:bodyPr/>
        <a:lstStyle/>
        <a:p>
          <a:r>
            <a:rPr lang="en-US" dirty="0" smtClean="0"/>
            <a:t>Consistent Processes</a:t>
          </a:r>
          <a:endParaRPr lang="en-US" dirty="0"/>
        </a:p>
      </dgm:t>
    </dgm:pt>
    <dgm:pt modelId="{204CE36F-768A-473F-B8FE-B55E24D2C941}" type="parTrans" cxnId="{46837189-DFC1-4541-A938-1627C3D2CA2B}">
      <dgm:prSet/>
      <dgm:spPr/>
      <dgm:t>
        <a:bodyPr/>
        <a:lstStyle/>
        <a:p>
          <a:endParaRPr lang="en-US"/>
        </a:p>
      </dgm:t>
    </dgm:pt>
    <dgm:pt modelId="{EF95ABF0-BC40-46BD-8AFC-EF99D1A120EF}" type="sibTrans" cxnId="{46837189-DFC1-4541-A938-1627C3D2CA2B}">
      <dgm:prSet/>
      <dgm:spPr>
        <a:solidFill>
          <a:schemeClr val="accent4"/>
        </a:solidFill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6D4ECE1-1C05-4173-85D6-3A6ECEE8D949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High-Performing Culture</a:t>
          </a:r>
          <a:endParaRPr lang="en-US" dirty="0"/>
        </a:p>
      </dgm:t>
    </dgm:pt>
    <dgm:pt modelId="{A2F37764-4441-485F-897B-25927378D98B}" type="parTrans" cxnId="{DED9BFB5-69B9-44ED-A6A4-BF102FC45286}">
      <dgm:prSet/>
      <dgm:spPr/>
      <dgm:t>
        <a:bodyPr/>
        <a:lstStyle/>
        <a:p>
          <a:endParaRPr lang="en-US"/>
        </a:p>
      </dgm:t>
    </dgm:pt>
    <dgm:pt modelId="{CCE6946F-CA96-4E7A-A4A8-EF40B81F64E2}" type="sibTrans" cxnId="{DED9BFB5-69B9-44ED-A6A4-BF102FC45286}">
      <dgm:prSet/>
      <dgm:spPr/>
      <dgm:t>
        <a:bodyPr/>
        <a:lstStyle/>
        <a:p>
          <a:endParaRPr lang="en-US"/>
        </a:p>
      </dgm:t>
    </dgm:pt>
    <dgm:pt modelId="{33452DAA-07A9-4BB2-8F8B-D06C40EF8898}" type="pres">
      <dgm:prSet presAssocID="{F940C409-6B9B-4970-AE02-A63BBB4624C7}" presName="Name0" presStyleCnt="0">
        <dgm:presLayoutVars>
          <dgm:dir/>
          <dgm:resizeHandles val="exact"/>
        </dgm:presLayoutVars>
      </dgm:prSet>
      <dgm:spPr/>
    </dgm:pt>
    <dgm:pt modelId="{6FD32050-6596-4AB8-B0BE-5354BA76FC21}" type="pres">
      <dgm:prSet presAssocID="{94F8A2EE-76AB-4642-8E4F-3DC83125565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5AAF4-19EE-4CB8-8F91-8B5ED6617097}" type="pres">
      <dgm:prSet presAssocID="{EF95ABF0-BC40-46BD-8AFC-EF99D1A120EF}" presName="sibTrans" presStyleLbl="sibTrans2D1" presStyleIdx="0" presStyleCnt="1" custScaleX="148892"/>
      <dgm:spPr/>
      <dgm:t>
        <a:bodyPr/>
        <a:lstStyle/>
        <a:p>
          <a:endParaRPr lang="en-US"/>
        </a:p>
      </dgm:t>
    </dgm:pt>
    <dgm:pt modelId="{DC8E1C49-310A-455A-8C05-CE12BF809A55}" type="pres">
      <dgm:prSet presAssocID="{EF95ABF0-BC40-46BD-8AFC-EF99D1A120EF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88251597-A1E3-4D5B-9C5F-13ED893073AF}" type="pres">
      <dgm:prSet presAssocID="{C6D4ECE1-1C05-4173-85D6-3A6ECEE8D94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CECE33-5F58-4EA3-80B7-C849EBB5F0EB}" type="presOf" srcId="{F940C409-6B9B-4970-AE02-A63BBB4624C7}" destId="{33452DAA-07A9-4BB2-8F8B-D06C40EF8898}" srcOrd="0" destOrd="0" presId="urn:microsoft.com/office/officeart/2005/8/layout/process1"/>
    <dgm:cxn modelId="{2AE6FBA0-2FE3-4463-B199-FB3D24B7D682}" type="presOf" srcId="{EF95ABF0-BC40-46BD-8AFC-EF99D1A120EF}" destId="{F845AAF4-19EE-4CB8-8F91-8B5ED6617097}" srcOrd="0" destOrd="0" presId="urn:microsoft.com/office/officeart/2005/8/layout/process1"/>
    <dgm:cxn modelId="{C600DACD-1A45-45BC-A2F1-3D8416E3E332}" type="presOf" srcId="{C6D4ECE1-1C05-4173-85D6-3A6ECEE8D949}" destId="{88251597-A1E3-4D5B-9C5F-13ED893073AF}" srcOrd="0" destOrd="0" presId="urn:microsoft.com/office/officeart/2005/8/layout/process1"/>
    <dgm:cxn modelId="{DDBFDE34-6A8E-434B-A561-5E7DC56B76EA}" type="presOf" srcId="{94F8A2EE-76AB-4642-8E4F-3DC83125565C}" destId="{6FD32050-6596-4AB8-B0BE-5354BA76FC21}" srcOrd="0" destOrd="0" presId="urn:microsoft.com/office/officeart/2005/8/layout/process1"/>
    <dgm:cxn modelId="{46837189-DFC1-4541-A938-1627C3D2CA2B}" srcId="{F940C409-6B9B-4970-AE02-A63BBB4624C7}" destId="{94F8A2EE-76AB-4642-8E4F-3DC83125565C}" srcOrd="0" destOrd="0" parTransId="{204CE36F-768A-473F-B8FE-B55E24D2C941}" sibTransId="{EF95ABF0-BC40-46BD-8AFC-EF99D1A120EF}"/>
    <dgm:cxn modelId="{DED9BFB5-69B9-44ED-A6A4-BF102FC45286}" srcId="{F940C409-6B9B-4970-AE02-A63BBB4624C7}" destId="{C6D4ECE1-1C05-4173-85D6-3A6ECEE8D949}" srcOrd="1" destOrd="0" parTransId="{A2F37764-4441-485F-897B-25927378D98B}" sibTransId="{CCE6946F-CA96-4E7A-A4A8-EF40B81F64E2}"/>
    <dgm:cxn modelId="{DF94E87E-1F2F-445A-8AFC-5166B5629ED5}" type="presOf" srcId="{EF95ABF0-BC40-46BD-8AFC-EF99D1A120EF}" destId="{DC8E1C49-310A-455A-8C05-CE12BF809A55}" srcOrd="1" destOrd="0" presId="urn:microsoft.com/office/officeart/2005/8/layout/process1"/>
    <dgm:cxn modelId="{C21F960C-33D7-4899-AFC3-15101620D8AC}" type="presParOf" srcId="{33452DAA-07A9-4BB2-8F8B-D06C40EF8898}" destId="{6FD32050-6596-4AB8-B0BE-5354BA76FC21}" srcOrd="0" destOrd="0" presId="urn:microsoft.com/office/officeart/2005/8/layout/process1"/>
    <dgm:cxn modelId="{2C585D67-EE8C-45B4-B045-52A63AD0A3C0}" type="presParOf" srcId="{33452DAA-07A9-4BB2-8F8B-D06C40EF8898}" destId="{F845AAF4-19EE-4CB8-8F91-8B5ED6617097}" srcOrd="1" destOrd="0" presId="urn:microsoft.com/office/officeart/2005/8/layout/process1"/>
    <dgm:cxn modelId="{3F65E514-452D-4136-8DC3-39AF07CBE8E2}" type="presParOf" srcId="{F845AAF4-19EE-4CB8-8F91-8B5ED6617097}" destId="{DC8E1C49-310A-455A-8C05-CE12BF809A55}" srcOrd="0" destOrd="0" presId="urn:microsoft.com/office/officeart/2005/8/layout/process1"/>
    <dgm:cxn modelId="{4BF7128A-76FD-4685-890B-221FE6C96512}" type="presParOf" srcId="{33452DAA-07A9-4BB2-8F8B-D06C40EF8898}" destId="{88251597-A1E3-4D5B-9C5F-13ED893073A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34B682-B1E1-456F-9641-A95456CED093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129EB4-3781-42DD-8D80-079941E069EB}">
      <dgm:prSet phldrT="[Text]" custT="1"/>
      <dgm:spPr/>
      <dgm:t>
        <a:bodyPr/>
        <a:lstStyle/>
        <a:p>
          <a:r>
            <a:rPr lang="en-US" sz="2800" b="1" dirty="0" smtClean="0"/>
            <a:t>Accountability</a:t>
          </a:r>
          <a:endParaRPr lang="en-US" sz="2800" b="1" dirty="0"/>
        </a:p>
      </dgm:t>
    </dgm:pt>
    <dgm:pt modelId="{C94DB822-4B3B-4F6A-A302-ADB9D6283441}" type="parTrans" cxnId="{7155804D-B6FC-4092-A7A1-50D06AC2C2C1}">
      <dgm:prSet/>
      <dgm:spPr/>
      <dgm:t>
        <a:bodyPr/>
        <a:lstStyle/>
        <a:p>
          <a:endParaRPr lang="en-US" sz="2000" b="1"/>
        </a:p>
      </dgm:t>
    </dgm:pt>
    <dgm:pt modelId="{67BC1759-8214-40EF-815A-5F3B843EAAC1}" type="sibTrans" cxnId="{7155804D-B6FC-4092-A7A1-50D06AC2C2C1}">
      <dgm:prSet/>
      <dgm:spPr/>
      <dgm:t>
        <a:bodyPr/>
        <a:lstStyle/>
        <a:p>
          <a:endParaRPr lang="en-US" sz="2000" b="1"/>
        </a:p>
      </dgm:t>
    </dgm:pt>
    <dgm:pt modelId="{6692C947-B69B-4DE6-9814-200B191C3A20}">
      <dgm:prSet phldrT="[Text]" custT="1"/>
      <dgm:spPr/>
      <dgm:t>
        <a:bodyPr/>
        <a:lstStyle/>
        <a:p>
          <a:r>
            <a:rPr lang="en-US" sz="2800" b="1" dirty="0" smtClean="0"/>
            <a:t>Responsibility</a:t>
          </a:r>
          <a:endParaRPr lang="en-US" sz="2800" b="1" dirty="0"/>
        </a:p>
      </dgm:t>
    </dgm:pt>
    <dgm:pt modelId="{4131D39C-BDE9-4C2F-A150-D961172A5C2B}" type="parTrans" cxnId="{527A5822-5864-4BE6-8B9F-1E0DA71A1AC2}">
      <dgm:prSet/>
      <dgm:spPr/>
      <dgm:t>
        <a:bodyPr/>
        <a:lstStyle/>
        <a:p>
          <a:endParaRPr lang="en-US" sz="2000" b="1"/>
        </a:p>
      </dgm:t>
    </dgm:pt>
    <dgm:pt modelId="{04A21255-7FA6-4B91-906C-6EC46611ADB0}" type="sibTrans" cxnId="{527A5822-5864-4BE6-8B9F-1E0DA71A1AC2}">
      <dgm:prSet/>
      <dgm:spPr/>
      <dgm:t>
        <a:bodyPr/>
        <a:lstStyle/>
        <a:p>
          <a:endParaRPr lang="en-US" sz="2000" b="1"/>
        </a:p>
      </dgm:t>
    </dgm:pt>
    <dgm:pt modelId="{9B2D53FA-5045-433A-93D2-E0AADD703949}" type="pres">
      <dgm:prSet presAssocID="{7834B682-B1E1-456F-9641-A95456CED09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F0CCBB-154E-4782-940C-C8E7CE44B0A0}" type="pres">
      <dgm:prSet presAssocID="{7834B682-B1E1-456F-9641-A95456CED093}" presName="ribbon" presStyleLbl="node1" presStyleIdx="0" presStyleCnt="1"/>
      <dgm:spPr/>
    </dgm:pt>
    <dgm:pt modelId="{71ABED08-46D7-43ED-BF7E-CD6BD547A009}" type="pres">
      <dgm:prSet presAssocID="{7834B682-B1E1-456F-9641-A95456CED093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3DFAA-A2D0-42B1-A89A-B83B2BF090E6}" type="pres">
      <dgm:prSet presAssocID="{7834B682-B1E1-456F-9641-A95456CED093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BD2391-026B-4210-B5F5-19FCEB81F658}" type="presOf" srcId="{7834B682-B1E1-456F-9641-A95456CED093}" destId="{9B2D53FA-5045-433A-93D2-E0AADD703949}" srcOrd="0" destOrd="0" presId="urn:microsoft.com/office/officeart/2005/8/layout/arrow6"/>
    <dgm:cxn modelId="{7155804D-B6FC-4092-A7A1-50D06AC2C2C1}" srcId="{7834B682-B1E1-456F-9641-A95456CED093}" destId="{19129EB4-3781-42DD-8D80-079941E069EB}" srcOrd="0" destOrd="0" parTransId="{C94DB822-4B3B-4F6A-A302-ADB9D6283441}" sibTransId="{67BC1759-8214-40EF-815A-5F3B843EAAC1}"/>
    <dgm:cxn modelId="{527A5822-5864-4BE6-8B9F-1E0DA71A1AC2}" srcId="{7834B682-B1E1-456F-9641-A95456CED093}" destId="{6692C947-B69B-4DE6-9814-200B191C3A20}" srcOrd="1" destOrd="0" parTransId="{4131D39C-BDE9-4C2F-A150-D961172A5C2B}" sibTransId="{04A21255-7FA6-4B91-906C-6EC46611ADB0}"/>
    <dgm:cxn modelId="{41928EF2-60C2-4BE5-AF24-F9DE670BB591}" type="presOf" srcId="{6692C947-B69B-4DE6-9814-200B191C3A20}" destId="{8263DFAA-A2D0-42B1-A89A-B83B2BF090E6}" srcOrd="0" destOrd="0" presId="urn:microsoft.com/office/officeart/2005/8/layout/arrow6"/>
    <dgm:cxn modelId="{AA733CDB-BB39-4990-99CE-903201A2E7B5}" type="presOf" srcId="{19129EB4-3781-42DD-8D80-079941E069EB}" destId="{71ABED08-46D7-43ED-BF7E-CD6BD547A009}" srcOrd="0" destOrd="0" presId="urn:microsoft.com/office/officeart/2005/8/layout/arrow6"/>
    <dgm:cxn modelId="{F66E7AE2-7A6E-414B-B7C9-FB361FA0B02B}" type="presParOf" srcId="{9B2D53FA-5045-433A-93D2-E0AADD703949}" destId="{2EF0CCBB-154E-4782-940C-C8E7CE44B0A0}" srcOrd="0" destOrd="0" presId="urn:microsoft.com/office/officeart/2005/8/layout/arrow6"/>
    <dgm:cxn modelId="{88247DD0-3EF2-4CA1-9B9E-164267DEB30C}" type="presParOf" srcId="{9B2D53FA-5045-433A-93D2-E0AADD703949}" destId="{71ABED08-46D7-43ED-BF7E-CD6BD547A009}" srcOrd="1" destOrd="0" presId="urn:microsoft.com/office/officeart/2005/8/layout/arrow6"/>
    <dgm:cxn modelId="{E2A8F3E9-AA37-4937-A518-9A679B494931}" type="presParOf" srcId="{9B2D53FA-5045-433A-93D2-E0AADD703949}" destId="{8263DFAA-A2D0-42B1-A89A-B83B2BF090E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3DACA-27E1-49CD-BCCA-75F93ED32322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6D228-F5CE-4780-8D74-F7D11430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60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6D228-F5CE-4780-8D74-F7D1143084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35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6D228-F5CE-4780-8D74-F7D1143084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42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6D228-F5CE-4780-8D74-F7D1143084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9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citation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6D228-F5CE-4780-8D74-F7D11430842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92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6D228-F5CE-4780-8D74-F7D11430842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21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Presentation slide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What are we coping with?  Are these typically internal or external forces?  How does our level of Goal Focus impact our willingness to adapt?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1802811-4538-461F-857E-5CC6185F4D8A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645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Presentation slide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What are we coping with?  Are these typically internal or external forces?  How does our level of Goal Focus impact our willingness to adapt?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3621584-00CC-4A06-88F6-B5AB624CC247}" type="slidenum">
              <a:rPr lang="en-US" altLang="en-US">
                <a:solidFill>
                  <a:srgbClr val="000000"/>
                </a:solidFill>
              </a:rPr>
              <a:pPr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04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9D9258EB-6BD1-461A-8CEA-E8D8722C8380}" type="slidenum">
              <a:rPr lang="en-US" altLang="en-US" sz="1200" smtClean="0">
                <a:solidFill>
                  <a:srgbClr val="000000"/>
                </a:solidFill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9513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AA69BF-2329-4A05-91FD-06C038A5EFB7}" type="slidenum">
              <a:rPr lang="en-US" altLang="en-US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000A3F18-ACC5-4127-8988-5DD61472428E}" type="slidenum">
              <a:rPr lang="en-US" altLang="en-US" sz="1200" smtClean="0">
                <a:solidFill>
                  <a:srgbClr val="000000"/>
                </a:solidFill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This is a good place to get their voice in the room.   Let them share in pairs the because statement and then let them report out.  You will get some powerful statements!</a:t>
            </a:r>
          </a:p>
        </p:txBody>
      </p:sp>
    </p:spTree>
    <p:extLst>
      <p:ext uri="{BB962C8B-B14F-4D97-AF65-F5344CB8AC3E}">
        <p14:creationId xmlns:p14="http://schemas.microsoft.com/office/powerpoint/2010/main" val="3590629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6D228-F5CE-4780-8D74-F7D1143084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42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Solley and Smith (this can be up during reflection time</a:t>
            </a:r>
            <a:r>
              <a:rPr lang="en-US" baseline="0" dirty="0" smtClean="0"/>
              <a:t> as LOLs)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6D228-F5CE-4780-8D74-F7D1143084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64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6D228-F5CE-4780-8D74-F7D1143084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46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6D228-F5CE-4780-8D74-F7D1143084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3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73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38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892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789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036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174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24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489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60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archment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A3DC3-E669-4889-8816-E957A6238A6C}" type="datetime1">
              <a:rPr lang="en-US">
                <a:solidFill>
                  <a:srgbClr val="FFFFFF"/>
                </a:solidFill>
              </a:rPr>
              <a:pPr>
                <a:defRPr/>
              </a:pPr>
              <a:t>2/2/2015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74DA0-2C72-4290-9FFF-BE48B06F203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63451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F8B08-F902-4DE8-BBD6-E6828D852B3F}" type="datetime1">
              <a:rPr lang="en-US">
                <a:solidFill>
                  <a:srgbClr val="FFFFFF"/>
                </a:solidFill>
              </a:rPr>
              <a:pPr>
                <a:defRPr/>
              </a:pPr>
              <a:t>2/2/2015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B90ED-783C-490E-8469-9C177342A0A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1263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349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02DDA-55C9-46D9-A832-96B0B75734D2}" type="datetime1">
              <a:rPr lang="en-US">
                <a:solidFill>
                  <a:srgbClr val="FFFFFF"/>
                </a:solidFill>
              </a:rPr>
              <a:pPr>
                <a:defRPr/>
              </a:pPr>
              <a:t>2/2/2015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552B4-423A-4AD9-AD3F-22B4F054CEB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5197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DF288-A0C6-43DF-9A4B-67B300462B3C}" type="datetime1">
              <a:rPr lang="en-US">
                <a:solidFill>
                  <a:srgbClr val="FFFFFF"/>
                </a:solidFill>
              </a:rPr>
              <a:pPr>
                <a:defRPr/>
              </a:pPr>
              <a:t>2/2/2015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AF059-18BD-42E2-B67E-8769407B9ED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73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24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706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052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3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09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3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36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96DFF08F-DC6B-4601-B491-B0F83F6DD2DA}" type="datetimeFigureOut">
              <a:rPr lang="en-US" smtClean="0"/>
              <a:pPr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36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1" name="Rectangle 5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96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47BF1AE-722C-4D47-9E8A-67B707DF8DD5}" type="datetime1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2/2/2015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1575"/>
            <a:ext cx="2895600" cy="476250"/>
          </a:xfrm>
          <a:prstGeom prst="rect">
            <a:avLst/>
          </a:prstGeom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54750"/>
            <a:ext cx="2133600" cy="476250"/>
          </a:xfrm>
          <a:prstGeom prst="rect">
            <a:avLst/>
          </a:prstGeom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5CEAE47-2BCC-4E42-90E6-E55D06816073}" type="slidenum"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55327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Blip>
          <a:blip r:embed="rId7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Blip>
          <a:blip r:embed="rId7"/>
        </a:buBlip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Blip>
          <a:blip r:embed="rId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Blip>
          <a:blip r:embed="rId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Blip>
          <a:blip r:embed="rId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Blip>
          <a:blip r:embed="rId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Blip>
          <a:blip r:embed="rId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Blip>
          <a:blip r:embed="rId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Blip>
          <a:blip r:embed="rId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942" y="1005994"/>
            <a:ext cx="8032956" cy="1090285"/>
          </a:xfrm>
        </p:spPr>
        <p:txBody>
          <a:bodyPr/>
          <a:lstStyle/>
          <a:p>
            <a:pPr algn="ctr"/>
            <a:r>
              <a:rPr lang="en-US" b="1" dirty="0" smtClean="0"/>
              <a:t>Planning for Leading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363" y="2096279"/>
            <a:ext cx="7776114" cy="861420"/>
          </a:xfrm>
        </p:spPr>
        <p:txBody>
          <a:bodyPr/>
          <a:lstStyle/>
          <a:p>
            <a:r>
              <a:rPr lang="en-US" b="1" dirty="0" smtClean="0"/>
              <a:t>How do we lead the change we want to see in our schools?</a:t>
            </a:r>
            <a:endParaRPr lang="en-US" b="1" dirty="0"/>
          </a:p>
        </p:txBody>
      </p:sp>
      <p:pic>
        <p:nvPicPr>
          <p:cNvPr id="1026" name="Picture 2" descr="http://gtscoalition.com/wp-content/uploads/2012/10/GTSC-ICON-CAPACITY-BUILDING-1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83"/>
          <a:stretch/>
        </p:blipFill>
        <p:spPr bwMode="auto">
          <a:xfrm>
            <a:off x="1721248" y="2574259"/>
            <a:ext cx="6058324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95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LOL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7530307" cy="385260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Reflect on your experience with the Planning for Learning Protocol during LOL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Share feedback you have received from your LOL team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Share actions you may have already taken to begin leading the use of protocols on your campus</a:t>
            </a:r>
          </a:p>
        </p:txBody>
      </p:sp>
    </p:spTree>
    <p:extLst>
      <p:ext uri="{BB962C8B-B14F-4D97-AF65-F5344CB8AC3E}">
        <p14:creationId xmlns:p14="http://schemas.microsoft.com/office/powerpoint/2010/main" val="8149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for Learning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55" y="2410541"/>
            <a:ext cx="4231055" cy="353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Let’s take a moment to get crystal clear about…</a:t>
            </a:r>
          </a:p>
          <a:p>
            <a:r>
              <a:rPr lang="en-US" sz="2400" dirty="0" smtClean="0"/>
              <a:t>The purpose of the P4L protocol</a:t>
            </a:r>
          </a:p>
          <a:p>
            <a:r>
              <a:rPr lang="en-US" sz="2400" dirty="0" smtClean="0"/>
              <a:t>The components of the P4L protocol</a:t>
            </a:r>
          </a:p>
          <a:p>
            <a:r>
              <a:rPr lang="en-US" sz="2400" dirty="0" smtClean="0"/>
              <a:t>The progression of the P4L protocol – why is the order important?</a:t>
            </a:r>
            <a:endParaRPr lang="en-US" sz="2400" dirty="0"/>
          </a:p>
        </p:txBody>
      </p:sp>
      <p:pic>
        <p:nvPicPr>
          <p:cNvPr id="1026" name="Picture 2" descr="http://leadchangegroup.com/wp-content/uploads/2013/08/Fotolia_54222845_XS-300x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154" y="2273095"/>
            <a:ext cx="4255969" cy="39628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6440" y="5728073"/>
            <a:ext cx="65876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DISCUSS</a:t>
            </a:r>
            <a:endParaRPr lang="en-US" sz="6000" b="1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927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806246"/>
            <a:ext cx="6792889" cy="958538"/>
          </a:xfrm>
        </p:spPr>
        <p:txBody>
          <a:bodyPr/>
          <a:lstStyle/>
          <a:p>
            <a:r>
              <a:rPr lang="en-US" sz="4800" dirty="0" smtClean="0"/>
              <a:t>GOALS</a:t>
            </a:r>
            <a:endParaRPr lang="en-US" sz="6000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-1258529" y="2281903"/>
          <a:ext cx="11641394" cy="438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32904" y="3106995"/>
            <a:ext cx="1602657" cy="4086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through the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32903" y="4321279"/>
            <a:ext cx="1602657" cy="4086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 that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32903" y="5461821"/>
            <a:ext cx="1602657" cy="4086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5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88A374-45B7-4F50-BC36-A2C611759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D42173-43EA-47FD-BED6-F98081E31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A70222-1F64-464F-83FD-53CF29A90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6A0E1D-09E7-4F32-A5B2-E3B1EFEAA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98EF3D-5B09-4B88-800D-B6D26BC55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CED695-30EB-4C74-A969-79CED5622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26D708-45BF-4A65-8254-2F8BC084B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28E094-5E5E-4C76-9A05-12C1752F3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3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Arrow Connector 36"/>
          <p:cNvCxnSpPr/>
          <p:nvPr/>
        </p:nvCxnSpPr>
        <p:spPr>
          <a:xfrm>
            <a:off x="4471248" y="4515477"/>
            <a:ext cx="321258" cy="0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>
          <a:xfrm>
            <a:off x="3313150" y="2468151"/>
            <a:ext cx="557204" cy="0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>
          <a:xfrm flipV="1">
            <a:off x="5299587" y="2487782"/>
            <a:ext cx="586033" cy="20243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4" name="Oval 3"/>
          <p:cNvSpPr/>
          <p:nvPr/>
        </p:nvSpPr>
        <p:spPr>
          <a:xfrm>
            <a:off x="978310" y="3594880"/>
            <a:ext cx="7388942" cy="2945913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460199" y="2079887"/>
            <a:ext cx="1927550" cy="736478"/>
          </a:xfrm>
          <a:prstGeom prst="flowChartAlternateProcess">
            <a:avLst/>
          </a:prstGeom>
          <a:solidFill>
            <a:srgbClr val="C0504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Select the standard(s):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Leading,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Partner, Process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5885620" y="2079887"/>
            <a:ext cx="1927550" cy="736478"/>
          </a:xfrm>
          <a:prstGeom prst="flowChartAlternateProcess">
            <a:avLst/>
          </a:prstGeom>
          <a:solidFill>
            <a:schemeClr val="accent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Evidence of Learning: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0" dirty="0" smtClean="0">
                <a:solidFill>
                  <a:sysClr val="window" lastClr="FFFFFF"/>
                </a:solidFill>
                <a:latin typeface="Calibri"/>
              </a:rPr>
              <a:t>Formative, Summative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3709006" y="3288014"/>
            <a:ext cx="1927550" cy="736478"/>
          </a:xfrm>
          <a:prstGeom prst="flowChartAlternateProcess">
            <a:avLst/>
          </a:prstGeom>
          <a:solidFill>
            <a:srgbClr val="F7964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dirty="0">
                <a:solidFill>
                  <a:sysClr val="window" lastClr="FFFFFF"/>
                </a:solidFill>
              </a:rPr>
              <a:t>Student Tasks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2627977" y="4147239"/>
            <a:ext cx="1927550" cy="736478"/>
          </a:xfrm>
          <a:prstGeom prst="flowChartAlternateProcess">
            <a:avLst/>
          </a:prstGeom>
          <a:solidFill>
            <a:srgbClr val="F7964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ysClr val="window" lastClr="FFFFFF"/>
                </a:solidFill>
              </a:rPr>
              <a:t>Strategies </a:t>
            </a:r>
            <a:r>
              <a:rPr lang="en-US" dirty="0">
                <a:solidFill>
                  <a:sysClr val="window" lastClr="FFFFFF"/>
                </a:solidFill>
              </a:rPr>
              <a:t>and </a:t>
            </a:r>
            <a:r>
              <a:rPr lang="en-US" dirty="0" smtClean="0">
                <a:solidFill>
                  <a:sysClr val="window" lastClr="FFFFFF"/>
                </a:solidFill>
              </a:rPr>
              <a:t>Structures</a:t>
            </a:r>
            <a:endParaRPr lang="en-US" dirty="0">
              <a:solidFill>
                <a:sysClr val="window" lastClr="FFFFFF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2584602" y="5129210"/>
            <a:ext cx="1927550" cy="736478"/>
          </a:xfrm>
          <a:prstGeom prst="flowChartAlternateProcess">
            <a:avLst/>
          </a:prstGeom>
          <a:solidFill>
            <a:srgbClr val="8064A2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Procedure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4833410" y="5129210"/>
            <a:ext cx="2007865" cy="736478"/>
          </a:xfrm>
          <a:prstGeom prst="flowChartAlternateProcess">
            <a:avLst/>
          </a:prstGeom>
          <a:solidFill>
            <a:srgbClr val="8064A2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Accommodations/ Modifications/ Extensions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3709006" y="6049808"/>
            <a:ext cx="1927550" cy="736478"/>
          </a:xfrm>
          <a:prstGeom prst="flowChartAlternateProcess">
            <a:avLst/>
          </a:prstGeom>
          <a:solidFill>
            <a:srgbClr val="9BBB59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Reflection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227118" y="2797028"/>
            <a:ext cx="2730696" cy="490986"/>
            <a:chOff x="3124200" y="1524000"/>
            <a:chExt cx="2590800" cy="6096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3124200" y="1524000"/>
              <a:ext cx="1371600" cy="457200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>
            <a:xfrm flipV="1">
              <a:off x="4495800" y="1524000"/>
              <a:ext cx="1219200" cy="457200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>
            <a:xfrm>
              <a:off x="4495800" y="1524000"/>
              <a:ext cx="0" cy="609600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</p:grpSp>
      <p:cxnSp>
        <p:nvCxnSpPr>
          <p:cNvPr id="16" name="Straight Arrow Connector 15"/>
          <p:cNvCxnSpPr/>
          <p:nvPr/>
        </p:nvCxnSpPr>
        <p:spPr>
          <a:xfrm flipH="1">
            <a:off x="3387751" y="3848045"/>
            <a:ext cx="321254" cy="268507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>
          <a:xfrm flipH="1">
            <a:off x="4487897" y="4760971"/>
            <a:ext cx="487226" cy="425167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>
          <a:xfrm>
            <a:off x="4512152" y="5497449"/>
            <a:ext cx="321258" cy="0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>
          <a:xfrm flipV="1">
            <a:off x="978310" y="4760971"/>
            <a:ext cx="80315" cy="184120"/>
          </a:xfrm>
          <a:prstGeom prst="straightConnector1">
            <a:avLst/>
          </a:prstGeom>
          <a:noFill/>
          <a:ln w="571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0" name="Straight Arrow Connector 19"/>
          <p:cNvCxnSpPr>
            <a:endCxn id="4" idx="6"/>
          </p:cNvCxnSpPr>
          <p:nvPr/>
        </p:nvCxnSpPr>
        <p:spPr>
          <a:xfrm>
            <a:off x="8367252" y="4945090"/>
            <a:ext cx="0" cy="122746"/>
          </a:xfrm>
          <a:prstGeom prst="straightConnector1">
            <a:avLst/>
          </a:prstGeom>
          <a:noFill/>
          <a:ln w="571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698753" y="840860"/>
            <a:ext cx="6343202" cy="7098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Planning for Learning Protocol: </a:t>
            </a:r>
            <a:br>
              <a:rPr lang="en-US" dirty="0" smtClean="0"/>
            </a:br>
            <a:r>
              <a:rPr lang="en-US" sz="6000" dirty="0" smtClean="0"/>
              <a:t>It’s a Process</a:t>
            </a:r>
            <a:endParaRPr lang="en-US" sz="6000" dirty="0"/>
          </a:p>
        </p:txBody>
      </p:sp>
      <p:sp>
        <p:nvSpPr>
          <p:cNvPr id="25" name="Flowchart: Alternate Process 24"/>
          <p:cNvSpPr/>
          <p:nvPr/>
        </p:nvSpPr>
        <p:spPr>
          <a:xfrm>
            <a:off x="3860522" y="2107033"/>
            <a:ext cx="1610034" cy="812742"/>
          </a:xfrm>
          <a:prstGeom prst="flowChartAlternateProcess">
            <a:avLst/>
          </a:prstGeom>
          <a:solidFill>
            <a:srgbClr val="C0504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US" dirty="0">
                <a:solidFill>
                  <a:sysClr val="window" lastClr="FFFFFF"/>
                </a:solidFill>
                <a:latin typeface="Calibri"/>
              </a:rPr>
              <a:t>Standard Clarification Documents</a:t>
            </a:r>
          </a:p>
        </p:txBody>
      </p:sp>
      <p:sp>
        <p:nvSpPr>
          <p:cNvPr id="32" name="Flowchart: Alternate Process 31"/>
          <p:cNvSpPr/>
          <p:nvPr/>
        </p:nvSpPr>
        <p:spPr>
          <a:xfrm>
            <a:off x="4792506" y="4147238"/>
            <a:ext cx="1927550" cy="736478"/>
          </a:xfrm>
          <a:prstGeom prst="flowChartAlternateProcess">
            <a:avLst/>
          </a:prstGeom>
          <a:solidFill>
            <a:srgbClr val="F7964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dirty="0">
                <a:solidFill>
                  <a:sysClr val="window" lastClr="FFFFFF"/>
                </a:solidFill>
              </a:rPr>
              <a:t>Resources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00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= Output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228599" y="1379414"/>
          <a:ext cx="8721969" cy="5320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48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= Output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228599" y="1379414"/>
          <a:ext cx="8721969" cy="5320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38041" y="3851563"/>
            <a:ext cx="120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develop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1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39" y="927099"/>
            <a:ext cx="6670433" cy="709865"/>
          </a:xfrm>
        </p:spPr>
        <p:txBody>
          <a:bodyPr/>
          <a:lstStyle/>
          <a:p>
            <a:r>
              <a:rPr lang="en-US" dirty="0" smtClean="0"/>
              <a:t>Accountability vs. Responsibility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485439" y="2044205"/>
          <a:ext cx="8081617" cy="4200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090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for Teaching vs. Planning for Learning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90026" y="2258989"/>
            <a:ext cx="3708917" cy="691363"/>
          </a:xfrm>
          <a:custGeom>
            <a:avLst/>
            <a:gdLst>
              <a:gd name="connsiteX0" fmla="*/ 0 w 3708917"/>
              <a:gd name="connsiteY0" fmla="*/ 69136 h 691363"/>
              <a:gd name="connsiteX1" fmla="*/ 69136 w 3708917"/>
              <a:gd name="connsiteY1" fmla="*/ 0 h 691363"/>
              <a:gd name="connsiteX2" fmla="*/ 3639781 w 3708917"/>
              <a:gd name="connsiteY2" fmla="*/ 0 h 691363"/>
              <a:gd name="connsiteX3" fmla="*/ 3708917 w 3708917"/>
              <a:gd name="connsiteY3" fmla="*/ 69136 h 691363"/>
              <a:gd name="connsiteX4" fmla="*/ 3708917 w 3708917"/>
              <a:gd name="connsiteY4" fmla="*/ 622227 h 691363"/>
              <a:gd name="connsiteX5" fmla="*/ 3639781 w 3708917"/>
              <a:gd name="connsiteY5" fmla="*/ 691363 h 691363"/>
              <a:gd name="connsiteX6" fmla="*/ 69136 w 3708917"/>
              <a:gd name="connsiteY6" fmla="*/ 691363 h 691363"/>
              <a:gd name="connsiteX7" fmla="*/ 0 w 3708917"/>
              <a:gd name="connsiteY7" fmla="*/ 622227 h 691363"/>
              <a:gd name="connsiteX8" fmla="*/ 0 w 3708917"/>
              <a:gd name="connsiteY8" fmla="*/ 69136 h 69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8917" h="691363">
                <a:moveTo>
                  <a:pt x="0" y="69136"/>
                </a:moveTo>
                <a:cubicBezTo>
                  <a:pt x="0" y="30953"/>
                  <a:pt x="30953" y="0"/>
                  <a:pt x="69136" y="0"/>
                </a:cubicBezTo>
                <a:lnTo>
                  <a:pt x="3639781" y="0"/>
                </a:lnTo>
                <a:cubicBezTo>
                  <a:pt x="3677964" y="0"/>
                  <a:pt x="3708917" y="30953"/>
                  <a:pt x="3708917" y="69136"/>
                </a:cubicBezTo>
                <a:lnTo>
                  <a:pt x="3708917" y="622227"/>
                </a:lnTo>
                <a:cubicBezTo>
                  <a:pt x="3708917" y="660410"/>
                  <a:pt x="3677964" y="691363"/>
                  <a:pt x="3639781" y="691363"/>
                </a:cubicBezTo>
                <a:lnTo>
                  <a:pt x="69136" y="691363"/>
                </a:lnTo>
                <a:cubicBezTo>
                  <a:pt x="30953" y="691363"/>
                  <a:pt x="0" y="660410"/>
                  <a:pt x="0" y="622227"/>
                </a:cubicBezTo>
                <a:lnTo>
                  <a:pt x="0" y="6913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969" tIns="50729" rIns="65969" bIns="5072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Planning for Teaching</a:t>
            </a:r>
            <a:endParaRPr lang="en-US" sz="2400" kern="1200" dirty="0"/>
          </a:p>
        </p:txBody>
      </p:sp>
      <p:sp>
        <p:nvSpPr>
          <p:cNvPr id="6" name="Freeform 5"/>
          <p:cNvSpPr/>
          <p:nvPr/>
        </p:nvSpPr>
        <p:spPr>
          <a:xfrm>
            <a:off x="460917" y="2950353"/>
            <a:ext cx="253387" cy="47019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70196"/>
                </a:lnTo>
                <a:lnTo>
                  <a:pt x="253387" y="47019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714305" y="3074867"/>
            <a:ext cx="3531917" cy="691363"/>
          </a:xfrm>
          <a:custGeom>
            <a:avLst/>
            <a:gdLst>
              <a:gd name="connsiteX0" fmla="*/ 0 w 3531917"/>
              <a:gd name="connsiteY0" fmla="*/ 69136 h 691363"/>
              <a:gd name="connsiteX1" fmla="*/ 69136 w 3531917"/>
              <a:gd name="connsiteY1" fmla="*/ 0 h 691363"/>
              <a:gd name="connsiteX2" fmla="*/ 3462781 w 3531917"/>
              <a:gd name="connsiteY2" fmla="*/ 0 h 691363"/>
              <a:gd name="connsiteX3" fmla="*/ 3531917 w 3531917"/>
              <a:gd name="connsiteY3" fmla="*/ 69136 h 691363"/>
              <a:gd name="connsiteX4" fmla="*/ 3531917 w 3531917"/>
              <a:gd name="connsiteY4" fmla="*/ 622227 h 691363"/>
              <a:gd name="connsiteX5" fmla="*/ 3462781 w 3531917"/>
              <a:gd name="connsiteY5" fmla="*/ 691363 h 691363"/>
              <a:gd name="connsiteX6" fmla="*/ 69136 w 3531917"/>
              <a:gd name="connsiteY6" fmla="*/ 691363 h 691363"/>
              <a:gd name="connsiteX7" fmla="*/ 0 w 3531917"/>
              <a:gd name="connsiteY7" fmla="*/ 622227 h 691363"/>
              <a:gd name="connsiteX8" fmla="*/ 0 w 3531917"/>
              <a:gd name="connsiteY8" fmla="*/ 69136 h 69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1917" h="691363">
                <a:moveTo>
                  <a:pt x="0" y="69136"/>
                </a:moveTo>
                <a:cubicBezTo>
                  <a:pt x="0" y="30953"/>
                  <a:pt x="30953" y="0"/>
                  <a:pt x="69136" y="0"/>
                </a:cubicBezTo>
                <a:lnTo>
                  <a:pt x="3462781" y="0"/>
                </a:lnTo>
                <a:cubicBezTo>
                  <a:pt x="3500964" y="0"/>
                  <a:pt x="3531917" y="30953"/>
                  <a:pt x="3531917" y="69136"/>
                </a:cubicBezTo>
                <a:lnTo>
                  <a:pt x="3531917" y="622227"/>
                </a:lnTo>
                <a:cubicBezTo>
                  <a:pt x="3531917" y="660410"/>
                  <a:pt x="3500964" y="691363"/>
                  <a:pt x="3462781" y="691363"/>
                </a:cubicBezTo>
                <a:lnTo>
                  <a:pt x="69136" y="691363"/>
                </a:lnTo>
                <a:cubicBezTo>
                  <a:pt x="30953" y="691363"/>
                  <a:pt x="0" y="660410"/>
                  <a:pt x="0" y="622227"/>
                </a:cubicBezTo>
                <a:lnTo>
                  <a:pt x="0" y="6913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919" tIns="38029" rIns="46919" bIns="3802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Select Topic </a:t>
            </a:r>
            <a:r>
              <a:rPr lang="en-US" sz="1400" kern="1200" dirty="0" smtClean="0">
                <a:sym typeface="Wingdings" panose="05000000000000000000" pitchFamily="2" charset="2"/>
              </a:rPr>
              <a:t> Plan Lesson  Create Assessment </a:t>
            </a:r>
            <a:endParaRPr lang="en-US" sz="1400" kern="1200" dirty="0"/>
          </a:p>
        </p:txBody>
      </p:sp>
      <p:sp>
        <p:nvSpPr>
          <p:cNvPr id="8" name="Freeform 7"/>
          <p:cNvSpPr/>
          <p:nvPr/>
        </p:nvSpPr>
        <p:spPr>
          <a:xfrm>
            <a:off x="460917" y="2950353"/>
            <a:ext cx="244670" cy="152476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24768"/>
                </a:lnTo>
                <a:lnTo>
                  <a:pt x="244670" y="152476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705588" y="4129439"/>
            <a:ext cx="3531917" cy="691363"/>
          </a:xfrm>
          <a:custGeom>
            <a:avLst/>
            <a:gdLst>
              <a:gd name="connsiteX0" fmla="*/ 0 w 3531917"/>
              <a:gd name="connsiteY0" fmla="*/ 69136 h 691363"/>
              <a:gd name="connsiteX1" fmla="*/ 69136 w 3531917"/>
              <a:gd name="connsiteY1" fmla="*/ 0 h 691363"/>
              <a:gd name="connsiteX2" fmla="*/ 3462781 w 3531917"/>
              <a:gd name="connsiteY2" fmla="*/ 0 h 691363"/>
              <a:gd name="connsiteX3" fmla="*/ 3531917 w 3531917"/>
              <a:gd name="connsiteY3" fmla="*/ 69136 h 691363"/>
              <a:gd name="connsiteX4" fmla="*/ 3531917 w 3531917"/>
              <a:gd name="connsiteY4" fmla="*/ 622227 h 691363"/>
              <a:gd name="connsiteX5" fmla="*/ 3462781 w 3531917"/>
              <a:gd name="connsiteY5" fmla="*/ 691363 h 691363"/>
              <a:gd name="connsiteX6" fmla="*/ 69136 w 3531917"/>
              <a:gd name="connsiteY6" fmla="*/ 691363 h 691363"/>
              <a:gd name="connsiteX7" fmla="*/ 0 w 3531917"/>
              <a:gd name="connsiteY7" fmla="*/ 622227 h 691363"/>
              <a:gd name="connsiteX8" fmla="*/ 0 w 3531917"/>
              <a:gd name="connsiteY8" fmla="*/ 69136 h 69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1917" h="691363">
                <a:moveTo>
                  <a:pt x="0" y="69136"/>
                </a:moveTo>
                <a:cubicBezTo>
                  <a:pt x="0" y="30953"/>
                  <a:pt x="30953" y="0"/>
                  <a:pt x="69136" y="0"/>
                </a:cubicBezTo>
                <a:lnTo>
                  <a:pt x="3462781" y="0"/>
                </a:lnTo>
                <a:cubicBezTo>
                  <a:pt x="3500964" y="0"/>
                  <a:pt x="3531917" y="30953"/>
                  <a:pt x="3531917" y="69136"/>
                </a:cubicBezTo>
                <a:lnTo>
                  <a:pt x="3531917" y="622227"/>
                </a:lnTo>
                <a:cubicBezTo>
                  <a:pt x="3531917" y="660410"/>
                  <a:pt x="3500964" y="691363"/>
                  <a:pt x="3462781" y="691363"/>
                </a:cubicBezTo>
                <a:lnTo>
                  <a:pt x="69136" y="691363"/>
                </a:lnTo>
                <a:cubicBezTo>
                  <a:pt x="30953" y="691363"/>
                  <a:pt x="0" y="660410"/>
                  <a:pt x="0" y="622227"/>
                </a:cubicBezTo>
                <a:lnTo>
                  <a:pt x="0" y="6913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919" tIns="38029" rIns="46919" bIns="3802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Divide and Conquer Approach to Planning</a:t>
            </a:r>
            <a:endParaRPr lang="en-US" sz="1400" kern="1200" dirty="0"/>
          </a:p>
        </p:txBody>
      </p:sp>
      <p:sp>
        <p:nvSpPr>
          <p:cNvPr id="10" name="Freeform 9"/>
          <p:cNvSpPr/>
          <p:nvPr/>
        </p:nvSpPr>
        <p:spPr>
          <a:xfrm>
            <a:off x="460917" y="2950353"/>
            <a:ext cx="276418" cy="240976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409762"/>
                </a:lnTo>
                <a:lnTo>
                  <a:pt x="276418" y="240976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737336" y="5014433"/>
            <a:ext cx="3531917" cy="691363"/>
          </a:xfrm>
          <a:custGeom>
            <a:avLst/>
            <a:gdLst>
              <a:gd name="connsiteX0" fmla="*/ 0 w 3531917"/>
              <a:gd name="connsiteY0" fmla="*/ 69136 h 691363"/>
              <a:gd name="connsiteX1" fmla="*/ 69136 w 3531917"/>
              <a:gd name="connsiteY1" fmla="*/ 0 h 691363"/>
              <a:gd name="connsiteX2" fmla="*/ 3462781 w 3531917"/>
              <a:gd name="connsiteY2" fmla="*/ 0 h 691363"/>
              <a:gd name="connsiteX3" fmla="*/ 3531917 w 3531917"/>
              <a:gd name="connsiteY3" fmla="*/ 69136 h 691363"/>
              <a:gd name="connsiteX4" fmla="*/ 3531917 w 3531917"/>
              <a:gd name="connsiteY4" fmla="*/ 622227 h 691363"/>
              <a:gd name="connsiteX5" fmla="*/ 3462781 w 3531917"/>
              <a:gd name="connsiteY5" fmla="*/ 691363 h 691363"/>
              <a:gd name="connsiteX6" fmla="*/ 69136 w 3531917"/>
              <a:gd name="connsiteY6" fmla="*/ 691363 h 691363"/>
              <a:gd name="connsiteX7" fmla="*/ 0 w 3531917"/>
              <a:gd name="connsiteY7" fmla="*/ 622227 h 691363"/>
              <a:gd name="connsiteX8" fmla="*/ 0 w 3531917"/>
              <a:gd name="connsiteY8" fmla="*/ 69136 h 69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1917" h="691363">
                <a:moveTo>
                  <a:pt x="0" y="69136"/>
                </a:moveTo>
                <a:cubicBezTo>
                  <a:pt x="0" y="30953"/>
                  <a:pt x="30953" y="0"/>
                  <a:pt x="69136" y="0"/>
                </a:cubicBezTo>
                <a:lnTo>
                  <a:pt x="3462781" y="0"/>
                </a:lnTo>
                <a:cubicBezTo>
                  <a:pt x="3500964" y="0"/>
                  <a:pt x="3531917" y="30953"/>
                  <a:pt x="3531917" y="69136"/>
                </a:cubicBezTo>
                <a:lnTo>
                  <a:pt x="3531917" y="622227"/>
                </a:lnTo>
                <a:cubicBezTo>
                  <a:pt x="3531917" y="660410"/>
                  <a:pt x="3500964" y="691363"/>
                  <a:pt x="3462781" y="691363"/>
                </a:cubicBezTo>
                <a:lnTo>
                  <a:pt x="69136" y="691363"/>
                </a:lnTo>
                <a:cubicBezTo>
                  <a:pt x="30953" y="691363"/>
                  <a:pt x="0" y="660410"/>
                  <a:pt x="0" y="622227"/>
                </a:cubicBezTo>
                <a:lnTo>
                  <a:pt x="0" y="6913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919" tIns="38029" rIns="46919" bIns="3802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Not necessarily aligned to standards</a:t>
            </a:r>
            <a:endParaRPr lang="en-US" sz="14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460917" y="2950353"/>
            <a:ext cx="286252" cy="336566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365668"/>
                </a:lnTo>
                <a:lnTo>
                  <a:pt x="286252" y="336566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747170" y="5877282"/>
            <a:ext cx="3531917" cy="877478"/>
          </a:xfrm>
          <a:custGeom>
            <a:avLst/>
            <a:gdLst>
              <a:gd name="connsiteX0" fmla="*/ 0 w 3531917"/>
              <a:gd name="connsiteY0" fmla="*/ 87748 h 877478"/>
              <a:gd name="connsiteX1" fmla="*/ 87748 w 3531917"/>
              <a:gd name="connsiteY1" fmla="*/ 0 h 877478"/>
              <a:gd name="connsiteX2" fmla="*/ 3444169 w 3531917"/>
              <a:gd name="connsiteY2" fmla="*/ 0 h 877478"/>
              <a:gd name="connsiteX3" fmla="*/ 3531917 w 3531917"/>
              <a:gd name="connsiteY3" fmla="*/ 87748 h 877478"/>
              <a:gd name="connsiteX4" fmla="*/ 3531917 w 3531917"/>
              <a:gd name="connsiteY4" fmla="*/ 789730 h 877478"/>
              <a:gd name="connsiteX5" fmla="*/ 3444169 w 3531917"/>
              <a:gd name="connsiteY5" fmla="*/ 877478 h 877478"/>
              <a:gd name="connsiteX6" fmla="*/ 87748 w 3531917"/>
              <a:gd name="connsiteY6" fmla="*/ 877478 h 877478"/>
              <a:gd name="connsiteX7" fmla="*/ 0 w 3531917"/>
              <a:gd name="connsiteY7" fmla="*/ 789730 h 877478"/>
              <a:gd name="connsiteX8" fmla="*/ 0 w 3531917"/>
              <a:gd name="connsiteY8" fmla="*/ 87748 h 877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1917" h="877478">
                <a:moveTo>
                  <a:pt x="0" y="87748"/>
                </a:moveTo>
                <a:cubicBezTo>
                  <a:pt x="0" y="39286"/>
                  <a:pt x="39286" y="0"/>
                  <a:pt x="87748" y="0"/>
                </a:cubicBezTo>
                <a:lnTo>
                  <a:pt x="3444169" y="0"/>
                </a:lnTo>
                <a:cubicBezTo>
                  <a:pt x="3492631" y="0"/>
                  <a:pt x="3531917" y="39286"/>
                  <a:pt x="3531917" y="87748"/>
                </a:cubicBezTo>
                <a:lnTo>
                  <a:pt x="3531917" y="789730"/>
                </a:lnTo>
                <a:cubicBezTo>
                  <a:pt x="3531917" y="838192"/>
                  <a:pt x="3492631" y="877478"/>
                  <a:pt x="3444169" y="877478"/>
                </a:cubicBezTo>
                <a:lnTo>
                  <a:pt x="87748" y="877478"/>
                </a:lnTo>
                <a:cubicBezTo>
                  <a:pt x="39286" y="877478"/>
                  <a:pt x="0" y="838192"/>
                  <a:pt x="0" y="789730"/>
                </a:cubicBezTo>
                <a:lnTo>
                  <a:pt x="0" y="8774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2370" tIns="43480" rIns="52370" bIns="434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Focused more on the teacher and what needs to occur rather than students and what/how they will learn</a:t>
            </a:r>
            <a:endParaRPr lang="en-US" sz="14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4234834" y="2268226"/>
            <a:ext cx="4125035" cy="691363"/>
          </a:xfrm>
          <a:custGeom>
            <a:avLst/>
            <a:gdLst>
              <a:gd name="connsiteX0" fmla="*/ 0 w 4125035"/>
              <a:gd name="connsiteY0" fmla="*/ 69136 h 691363"/>
              <a:gd name="connsiteX1" fmla="*/ 69136 w 4125035"/>
              <a:gd name="connsiteY1" fmla="*/ 0 h 691363"/>
              <a:gd name="connsiteX2" fmla="*/ 4055899 w 4125035"/>
              <a:gd name="connsiteY2" fmla="*/ 0 h 691363"/>
              <a:gd name="connsiteX3" fmla="*/ 4125035 w 4125035"/>
              <a:gd name="connsiteY3" fmla="*/ 69136 h 691363"/>
              <a:gd name="connsiteX4" fmla="*/ 4125035 w 4125035"/>
              <a:gd name="connsiteY4" fmla="*/ 622227 h 691363"/>
              <a:gd name="connsiteX5" fmla="*/ 4055899 w 4125035"/>
              <a:gd name="connsiteY5" fmla="*/ 691363 h 691363"/>
              <a:gd name="connsiteX6" fmla="*/ 69136 w 4125035"/>
              <a:gd name="connsiteY6" fmla="*/ 691363 h 691363"/>
              <a:gd name="connsiteX7" fmla="*/ 0 w 4125035"/>
              <a:gd name="connsiteY7" fmla="*/ 622227 h 691363"/>
              <a:gd name="connsiteX8" fmla="*/ 0 w 4125035"/>
              <a:gd name="connsiteY8" fmla="*/ 69136 h 69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035" h="691363">
                <a:moveTo>
                  <a:pt x="0" y="69136"/>
                </a:moveTo>
                <a:cubicBezTo>
                  <a:pt x="0" y="30953"/>
                  <a:pt x="30953" y="0"/>
                  <a:pt x="69136" y="0"/>
                </a:cubicBezTo>
                <a:lnTo>
                  <a:pt x="4055899" y="0"/>
                </a:lnTo>
                <a:cubicBezTo>
                  <a:pt x="4094082" y="0"/>
                  <a:pt x="4125035" y="30953"/>
                  <a:pt x="4125035" y="69136"/>
                </a:cubicBezTo>
                <a:lnTo>
                  <a:pt x="4125035" y="622227"/>
                </a:lnTo>
                <a:cubicBezTo>
                  <a:pt x="4125035" y="660410"/>
                  <a:pt x="4094082" y="691363"/>
                  <a:pt x="4055899" y="691363"/>
                </a:cubicBezTo>
                <a:lnTo>
                  <a:pt x="69136" y="691363"/>
                </a:lnTo>
                <a:cubicBezTo>
                  <a:pt x="30953" y="691363"/>
                  <a:pt x="0" y="660410"/>
                  <a:pt x="0" y="622227"/>
                </a:cubicBezTo>
                <a:lnTo>
                  <a:pt x="0" y="69136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589" tIns="55809" rIns="73589" bIns="5580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Planning for Learning</a:t>
            </a:r>
            <a:endParaRPr lang="en-US" sz="28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4647338" y="2959589"/>
            <a:ext cx="322488" cy="57558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75581"/>
                </a:lnTo>
                <a:lnTo>
                  <a:pt x="322488" y="575581"/>
                </a:lnTo>
              </a:path>
            </a:pathLst>
          </a:custGeom>
          <a:noFill/>
          <a:ln>
            <a:solidFill>
              <a:srgbClr val="EF7A24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4969826" y="3103932"/>
            <a:ext cx="3878882" cy="862476"/>
          </a:xfrm>
          <a:custGeom>
            <a:avLst/>
            <a:gdLst>
              <a:gd name="connsiteX0" fmla="*/ 0 w 3878882"/>
              <a:gd name="connsiteY0" fmla="*/ 86248 h 862476"/>
              <a:gd name="connsiteX1" fmla="*/ 86248 w 3878882"/>
              <a:gd name="connsiteY1" fmla="*/ 0 h 862476"/>
              <a:gd name="connsiteX2" fmla="*/ 3792634 w 3878882"/>
              <a:gd name="connsiteY2" fmla="*/ 0 h 862476"/>
              <a:gd name="connsiteX3" fmla="*/ 3878882 w 3878882"/>
              <a:gd name="connsiteY3" fmla="*/ 86248 h 862476"/>
              <a:gd name="connsiteX4" fmla="*/ 3878882 w 3878882"/>
              <a:gd name="connsiteY4" fmla="*/ 776228 h 862476"/>
              <a:gd name="connsiteX5" fmla="*/ 3792634 w 3878882"/>
              <a:gd name="connsiteY5" fmla="*/ 862476 h 862476"/>
              <a:gd name="connsiteX6" fmla="*/ 86248 w 3878882"/>
              <a:gd name="connsiteY6" fmla="*/ 862476 h 862476"/>
              <a:gd name="connsiteX7" fmla="*/ 0 w 3878882"/>
              <a:gd name="connsiteY7" fmla="*/ 776228 h 862476"/>
              <a:gd name="connsiteX8" fmla="*/ 0 w 3878882"/>
              <a:gd name="connsiteY8" fmla="*/ 86248 h 86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882" h="862476">
                <a:moveTo>
                  <a:pt x="0" y="86248"/>
                </a:moveTo>
                <a:cubicBezTo>
                  <a:pt x="0" y="38615"/>
                  <a:pt x="38615" y="0"/>
                  <a:pt x="86248" y="0"/>
                </a:cubicBezTo>
                <a:lnTo>
                  <a:pt x="3792634" y="0"/>
                </a:lnTo>
                <a:cubicBezTo>
                  <a:pt x="3840267" y="0"/>
                  <a:pt x="3878882" y="38615"/>
                  <a:pt x="3878882" y="86248"/>
                </a:cubicBezTo>
                <a:lnTo>
                  <a:pt x="3878882" y="776228"/>
                </a:lnTo>
                <a:cubicBezTo>
                  <a:pt x="3878882" y="823861"/>
                  <a:pt x="3840267" y="862476"/>
                  <a:pt x="3792634" y="862476"/>
                </a:cubicBezTo>
                <a:lnTo>
                  <a:pt x="86248" y="862476"/>
                </a:lnTo>
                <a:cubicBezTo>
                  <a:pt x="38615" y="862476"/>
                  <a:pt x="0" y="823861"/>
                  <a:pt x="0" y="776228"/>
                </a:cubicBezTo>
                <a:lnTo>
                  <a:pt x="0" y="86248"/>
                </a:lnTo>
                <a:close/>
              </a:path>
            </a:pathLst>
          </a:custGeom>
          <a:ln>
            <a:solidFill>
              <a:srgbClr val="EF7A24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931" tIns="43041" rIns="51931" bIns="4304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Standards </a:t>
            </a:r>
            <a:r>
              <a:rPr lang="en-US" sz="1400" kern="1200" dirty="0" smtClean="0">
                <a:sym typeface="Wingdings" panose="05000000000000000000" pitchFamily="2" charset="2"/>
              </a:rPr>
              <a:t> Clarification Documents  Evidence of Learning  Student Tasks  Strategies and Structures  Resources  Differentiation</a:t>
            </a:r>
            <a:endParaRPr lang="en-US" sz="14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4647338" y="2959589"/>
            <a:ext cx="322681" cy="15538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53840"/>
                </a:lnTo>
                <a:lnTo>
                  <a:pt x="322681" y="1553840"/>
                </a:ln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 17"/>
          <p:cNvSpPr/>
          <p:nvPr/>
        </p:nvSpPr>
        <p:spPr>
          <a:xfrm>
            <a:off x="4970019" y="4167748"/>
            <a:ext cx="3928174" cy="691363"/>
          </a:xfrm>
          <a:custGeom>
            <a:avLst/>
            <a:gdLst>
              <a:gd name="connsiteX0" fmla="*/ 0 w 3928174"/>
              <a:gd name="connsiteY0" fmla="*/ 69136 h 691363"/>
              <a:gd name="connsiteX1" fmla="*/ 69136 w 3928174"/>
              <a:gd name="connsiteY1" fmla="*/ 0 h 691363"/>
              <a:gd name="connsiteX2" fmla="*/ 3859038 w 3928174"/>
              <a:gd name="connsiteY2" fmla="*/ 0 h 691363"/>
              <a:gd name="connsiteX3" fmla="*/ 3928174 w 3928174"/>
              <a:gd name="connsiteY3" fmla="*/ 69136 h 691363"/>
              <a:gd name="connsiteX4" fmla="*/ 3928174 w 3928174"/>
              <a:gd name="connsiteY4" fmla="*/ 622227 h 691363"/>
              <a:gd name="connsiteX5" fmla="*/ 3859038 w 3928174"/>
              <a:gd name="connsiteY5" fmla="*/ 691363 h 691363"/>
              <a:gd name="connsiteX6" fmla="*/ 69136 w 3928174"/>
              <a:gd name="connsiteY6" fmla="*/ 691363 h 691363"/>
              <a:gd name="connsiteX7" fmla="*/ 0 w 3928174"/>
              <a:gd name="connsiteY7" fmla="*/ 622227 h 691363"/>
              <a:gd name="connsiteX8" fmla="*/ 0 w 3928174"/>
              <a:gd name="connsiteY8" fmla="*/ 69136 h 69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8174" h="691363">
                <a:moveTo>
                  <a:pt x="0" y="69136"/>
                </a:moveTo>
                <a:cubicBezTo>
                  <a:pt x="0" y="30953"/>
                  <a:pt x="30953" y="0"/>
                  <a:pt x="69136" y="0"/>
                </a:cubicBezTo>
                <a:lnTo>
                  <a:pt x="3859038" y="0"/>
                </a:lnTo>
                <a:cubicBezTo>
                  <a:pt x="3897221" y="0"/>
                  <a:pt x="3928174" y="30953"/>
                  <a:pt x="3928174" y="69136"/>
                </a:cubicBezTo>
                <a:lnTo>
                  <a:pt x="3928174" y="622227"/>
                </a:lnTo>
                <a:cubicBezTo>
                  <a:pt x="3928174" y="660410"/>
                  <a:pt x="3897221" y="691363"/>
                  <a:pt x="3859038" y="691363"/>
                </a:cubicBezTo>
                <a:lnTo>
                  <a:pt x="69136" y="691363"/>
                </a:lnTo>
                <a:cubicBezTo>
                  <a:pt x="30953" y="691363"/>
                  <a:pt x="0" y="660410"/>
                  <a:pt x="0" y="622227"/>
                </a:cubicBezTo>
                <a:lnTo>
                  <a:pt x="0" y="69136"/>
                </a:lnTo>
                <a:close/>
              </a:path>
            </a:pathLst>
          </a:custGeom>
          <a:ln>
            <a:solidFill>
              <a:schemeClr val="accent3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919" tIns="38029" rIns="46919" bIns="3802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Collaborative Approach to Planning: All teachers deeply understand lesson and purposes behind its design</a:t>
            </a:r>
            <a:endParaRPr lang="en-US" sz="14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4647338" y="2959589"/>
            <a:ext cx="322681" cy="241804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418044"/>
                </a:lnTo>
                <a:lnTo>
                  <a:pt x="322681" y="2418044"/>
                </a:ln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 19"/>
          <p:cNvSpPr/>
          <p:nvPr/>
        </p:nvSpPr>
        <p:spPr>
          <a:xfrm>
            <a:off x="4970019" y="5031952"/>
            <a:ext cx="3928174" cy="691363"/>
          </a:xfrm>
          <a:custGeom>
            <a:avLst/>
            <a:gdLst>
              <a:gd name="connsiteX0" fmla="*/ 0 w 3928174"/>
              <a:gd name="connsiteY0" fmla="*/ 69136 h 691363"/>
              <a:gd name="connsiteX1" fmla="*/ 69136 w 3928174"/>
              <a:gd name="connsiteY1" fmla="*/ 0 h 691363"/>
              <a:gd name="connsiteX2" fmla="*/ 3859038 w 3928174"/>
              <a:gd name="connsiteY2" fmla="*/ 0 h 691363"/>
              <a:gd name="connsiteX3" fmla="*/ 3928174 w 3928174"/>
              <a:gd name="connsiteY3" fmla="*/ 69136 h 691363"/>
              <a:gd name="connsiteX4" fmla="*/ 3928174 w 3928174"/>
              <a:gd name="connsiteY4" fmla="*/ 622227 h 691363"/>
              <a:gd name="connsiteX5" fmla="*/ 3859038 w 3928174"/>
              <a:gd name="connsiteY5" fmla="*/ 691363 h 691363"/>
              <a:gd name="connsiteX6" fmla="*/ 69136 w 3928174"/>
              <a:gd name="connsiteY6" fmla="*/ 691363 h 691363"/>
              <a:gd name="connsiteX7" fmla="*/ 0 w 3928174"/>
              <a:gd name="connsiteY7" fmla="*/ 622227 h 691363"/>
              <a:gd name="connsiteX8" fmla="*/ 0 w 3928174"/>
              <a:gd name="connsiteY8" fmla="*/ 69136 h 69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8174" h="691363">
                <a:moveTo>
                  <a:pt x="0" y="69136"/>
                </a:moveTo>
                <a:cubicBezTo>
                  <a:pt x="0" y="30953"/>
                  <a:pt x="30953" y="0"/>
                  <a:pt x="69136" y="0"/>
                </a:cubicBezTo>
                <a:lnTo>
                  <a:pt x="3859038" y="0"/>
                </a:lnTo>
                <a:cubicBezTo>
                  <a:pt x="3897221" y="0"/>
                  <a:pt x="3928174" y="30953"/>
                  <a:pt x="3928174" y="69136"/>
                </a:cubicBezTo>
                <a:lnTo>
                  <a:pt x="3928174" y="622227"/>
                </a:lnTo>
                <a:cubicBezTo>
                  <a:pt x="3928174" y="660410"/>
                  <a:pt x="3897221" y="691363"/>
                  <a:pt x="3859038" y="691363"/>
                </a:cubicBezTo>
                <a:lnTo>
                  <a:pt x="69136" y="691363"/>
                </a:lnTo>
                <a:cubicBezTo>
                  <a:pt x="30953" y="691363"/>
                  <a:pt x="0" y="660410"/>
                  <a:pt x="0" y="622227"/>
                </a:cubicBezTo>
                <a:lnTo>
                  <a:pt x="0" y="69136"/>
                </a:lnTo>
                <a:close/>
              </a:path>
            </a:pathLst>
          </a:custGeom>
          <a:ln>
            <a:solidFill>
              <a:schemeClr val="accent3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919" tIns="38029" rIns="46919" bIns="3802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Backward design: lessons tightly aligned to leading students to mastery of the standards</a:t>
            </a:r>
            <a:endParaRPr lang="en-US" sz="1400" kern="1200" dirty="0"/>
          </a:p>
        </p:txBody>
      </p:sp>
      <p:sp>
        <p:nvSpPr>
          <p:cNvPr id="21" name="Freeform 20"/>
          <p:cNvSpPr/>
          <p:nvPr/>
        </p:nvSpPr>
        <p:spPr>
          <a:xfrm>
            <a:off x="4647338" y="2959589"/>
            <a:ext cx="322681" cy="331674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316748"/>
                </a:lnTo>
                <a:lnTo>
                  <a:pt x="322681" y="3316748"/>
                </a:ln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eform 21"/>
          <p:cNvSpPr/>
          <p:nvPr/>
        </p:nvSpPr>
        <p:spPr>
          <a:xfrm>
            <a:off x="4970019" y="5861271"/>
            <a:ext cx="3928174" cy="830134"/>
          </a:xfrm>
          <a:custGeom>
            <a:avLst/>
            <a:gdLst>
              <a:gd name="connsiteX0" fmla="*/ 0 w 3928174"/>
              <a:gd name="connsiteY0" fmla="*/ 83013 h 830134"/>
              <a:gd name="connsiteX1" fmla="*/ 83013 w 3928174"/>
              <a:gd name="connsiteY1" fmla="*/ 0 h 830134"/>
              <a:gd name="connsiteX2" fmla="*/ 3845161 w 3928174"/>
              <a:gd name="connsiteY2" fmla="*/ 0 h 830134"/>
              <a:gd name="connsiteX3" fmla="*/ 3928174 w 3928174"/>
              <a:gd name="connsiteY3" fmla="*/ 83013 h 830134"/>
              <a:gd name="connsiteX4" fmla="*/ 3928174 w 3928174"/>
              <a:gd name="connsiteY4" fmla="*/ 747121 h 830134"/>
              <a:gd name="connsiteX5" fmla="*/ 3845161 w 3928174"/>
              <a:gd name="connsiteY5" fmla="*/ 830134 h 830134"/>
              <a:gd name="connsiteX6" fmla="*/ 83013 w 3928174"/>
              <a:gd name="connsiteY6" fmla="*/ 830134 h 830134"/>
              <a:gd name="connsiteX7" fmla="*/ 0 w 3928174"/>
              <a:gd name="connsiteY7" fmla="*/ 747121 h 830134"/>
              <a:gd name="connsiteX8" fmla="*/ 0 w 3928174"/>
              <a:gd name="connsiteY8" fmla="*/ 83013 h 83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8174" h="830134">
                <a:moveTo>
                  <a:pt x="0" y="83013"/>
                </a:moveTo>
                <a:cubicBezTo>
                  <a:pt x="0" y="37166"/>
                  <a:pt x="37166" y="0"/>
                  <a:pt x="83013" y="0"/>
                </a:cubicBezTo>
                <a:lnTo>
                  <a:pt x="3845161" y="0"/>
                </a:lnTo>
                <a:cubicBezTo>
                  <a:pt x="3891008" y="0"/>
                  <a:pt x="3928174" y="37166"/>
                  <a:pt x="3928174" y="83013"/>
                </a:cubicBezTo>
                <a:lnTo>
                  <a:pt x="3928174" y="747121"/>
                </a:lnTo>
                <a:cubicBezTo>
                  <a:pt x="3928174" y="792968"/>
                  <a:pt x="3891008" y="830134"/>
                  <a:pt x="3845161" y="830134"/>
                </a:cubicBezTo>
                <a:lnTo>
                  <a:pt x="83013" y="830134"/>
                </a:lnTo>
                <a:cubicBezTo>
                  <a:pt x="37166" y="830134"/>
                  <a:pt x="0" y="792968"/>
                  <a:pt x="0" y="747121"/>
                </a:cubicBezTo>
                <a:lnTo>
                  <a:pt x="0" y="83013"/>
                </a:lnTo>
                <a:close/>
              </a:path>
            </a:pathLst>
          </a:custGeom>
          <a:ln>
            <a:solidFill>
              <a:schemeClr val="accent3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984" tIns="42094" rIns="50984" bIns="4209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Focused on student learning and the experiences required in order for students to be able to demonstrate mastery of that learning</a:t>
            </a:r>
            <a:endParaRPr lang="en-US" sz="1400" kern="1200" dirty="0"/>
          </a:p>
        </p:txBody>
      </p:sp>
    </p:spTree>
    <p:extLst>
      <p:ext uri="{BB962C8B-B14F-4D97-AF65-F5344CB8AC3E}">
        <p14:creationId xmlns:p14="http://schemas.microsoft.com/office/powerpoint/2010/main" val="58094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4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942" y="1005994"/>
            <a:ext cx="8032956" cy="1090285"/>
          </a:xfrm>
        </p:spPr>
        <p:txBody>
          <a:bodyPr/>
          <a:lstStyle/>
          <a:p>
            <a:pPr algn="ctr"/>
            <a:r>
              <a:rPr lang="en-US" b="1" dirty="0" smtClean="0"/>
              <a:t>Planning for Leading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363" y="2096279"/>
            <a:ext cx="7776114" cy="861420"/>
          </a:xfrm>
        </p:spPr>
        <p:txBody>
          <a:bodyPr/>
          <a:lstStyle/>
          <a:p>
            <a:r>
              <a:rPr lang="en-US" b="1" dirty="0" smtClean="0"/>
              <a:t>How do we lead the change we want to see in our schools?</a:t>
            </a:r>
            <a:endParaRPr lang="en-US" b="1" dirty="0"/>
          </a:p>
        </p:txBody>
      </p:sp>
      <p:pic>
        <p:nvPicPr>
          <p:cNvPr id="1026" name="Picture 2" descr="http://gtscoalition.com/wp-content/uploads/2012/10/GTSC-ICON-CAPACITY-BUILDING-1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83"/>
          <a:stretch/>
        </p:blipFill>
        <p:spPr bwMode="auto">
          <a:xfrm>
            <a:off x="1721248" y="2574259"/>
            <a:ext cx="6058324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66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Theory</a:t>
            </a:r>
            <a:endParaRPr lang="en-US" dirty="0"/>
          </a:p>
        </p:txBody>
      </p:sp>
      <p:pic>
        <p:nvPicPr>
          <p:cNvPr id="1026" name="Picture 2" descr="http://www.scienceclarified.com/photos/cell-27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428" y="2271252"/>
            <a:ext cx="4340942" cy="43409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9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Connections</a:t>
            </a:r>
            <a:endParaRPr lang="en-US" dirty="0"/>
          </a:p>
        </p:txBody>
      </p:sp>
      <p:pic>
        <p:nvPicPr>
          <p:cNvPr id="2050" name="Picture 2" descr="https://encrypted-tbn3.gstatic.com/images?q=tbn:ANd9GcSv04zQGmEe3_8W62-7isR2yUGlRD1IozB1ML8vCOP9F8QKear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15" y="2974108"/>
            <a:ext cx="8623736" cy="274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26813" y="2718719"/>
            <a:ext cx="1677255" cy="132802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Problem of Practice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3193" y="2950478"/>
            <a:ext cx="2031887" cy="173664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Planning for Learning Protocols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50140" y="5454388"/>
            <a:ext cx="2031887" cy="91940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Learning Platform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19952" y="3127341"/>
            <a:ext cx="2031887" cy="51077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OHI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32618" y="5716384"/>
            <a:ext cx="2031887" cy="51077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Coaching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8674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Tenets of the Modern Cell Theory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7059" y="2468419"/>
            <a:ext cx="8017786" cy="35306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3200" dirty="0" smtClean="0"/>
              <a:t>All living things are composed of cells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Cells are the structural and functional units of all living things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All new cells arise from pre-existing cells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4992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living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0" y="2332037"/>
            <a:ext cx="7772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All living things</a:t>
            </a:r>
          </a:p>
          <a:p>
            <a:pPr lvl="1"/>
            <a:r>
              <a:rPr lang="en-US" sz="3200" dirty="0" smtClean="0"/>
              <a:t>Move</a:t>
            </a:r>
          </a:p>
          <a:p>
            <a:pPr lvl="1"/>
            <a:r>
              <a:rPr lang="en-US" sz="3200" dirty="0" smtClean="0"/>
              <a:t>Use energy</a:t>
            </a:r>
          </a:p>
          <a:p>
            <a:pPr lvl="1"/>
            <a:r>
              <a:rPr lang="en-US" sz="3200" dirty="0" smtClean="0"/>
              <a:t>Respond to stimuli</a:t>
            </a:r>
          </a:p>
          <a:p>
            <a:pPr lvl="1"/>
            <a:r>
              <a:rPr lang="en-US" sz="3200" dirty="0" smtClean="0"/>
              <a:t>Develop and grow</a:t>
            </a:r>
          </a:p>
          <a:p>
            <a:pPr lvl="1"/>
            <a:r>
              <a:rPr lang="en-US" sz="3200" dirty="0" smtClean="0"/>
              <a:t>Reproduce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287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999" y="2425555"/>
            <a:ext cx="4038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Cell</a:t>
            </a:r>
          </a:p>
          <a:p>
            <a:r>
              <a:rPr lang="en-US" sz="2400" dirty="0" smtClean="0"/>
              <a:t>Tissue</a:t>
            </a:r>
          </a:p>
          <a:p>
            <a:r>
              <a:rPr lang="en-US" sz="2400" dirty="0" smtClean="0"/>
              <a:t>Organ</a:t>
            </a:r>
          </a:p>
          <a:p>
            <a:r>
              <a:rPr lang="en-US" sz="2400" dirty="0" smtClean="0"/>
              <a:t>Organ System</a:t>
            </a:r>
          </a:p>
          <a:p>
            <a:r>
              <a:rPr lang="en-US" sz="2400" dirty="0" smtClean="0"/>
              <a:t>Organism</a:t>
            </a:r>
          </a:p>
          <a:p>
            <a:r>
              <a:rPr lang="en-US" sz="2400" dirty="0" smtClean="0"/>
              <a:t>Population</a:t>
            </a:r>
          </a:p>
          <a:p>
            <a:r>
              <a:rPr lang="en-US" sz="2400" dirty="0" smtClean="0"/>
              <a:t>Ecosystem</a:t>
            </a:r>
            <a:endParaRPr lang="en-US" sz="2400" dirty="0"/>
          </a:p>
        </p:txBody>
      </p:sp>
      <p:sp>
        <p:nvSpPr>
          <p:cNvPr id="6" name="Right Brace 5"/>
          <p:cNvSpPr/>
          <p:nvPr/>
        </p:nvSpPr>
        <p:spPr>
          <a:xfrm>
            <a:off x="3584863" y="2332037"/>
            <a:ext cx="685800" cy="3581400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44290" y="2332037"/>
            <a:ext cx="3581400" cy="3755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Move</a:t>
            </a:r>
          </a:p>
          <a:p>
            <a:pPr marL="5715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Use energy</a:t>
            </a:r>
          </a:p>
          <a:p>
            <a:pPr marL="5715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Respond to stimuli</a:t>
            </a:r>
          </a:p>
          <a:p>
            <a:pPr marL="5715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Develop and grow</a:t>
            </a:r>
          </a:p>
          <a:p>
            <a:pPr marL="5715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Reproduce</a:t>
            </a:r>
          </a:p>
        </p:txBody>
      </p:sp>
    </p:spTree>
    <p:extLst>
      <p:ext uri="{BB962C8B-B14F-4D97-AF65-F5344CB8AC3E}">
        <p14:creationId xmlns:p14="http://schemas.microsoft.com/office/powerpoint/2010/main" val="403898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assconnection.s3.amazonaws.com/328/flashcards/782328/jpg/fascicle13175969597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8"/>
          <a:stretch/>
        </p:blipFill>
        <p:spPr bwMode="auto">
          <a:xfrm>
            <a:off x="381000" y="1313179"/>
            <a:ext cx="8382000" cy="444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169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801" y="2479367"/>
            <a:ext cx="7972759" cy="3950929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Deeply understand the knowledge and skills required for teachers to plan for learning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Engage in the Planning for </a:t>
            </a:r>
            <a:r>
              <a:rPr lang="en-US" sz="2400" b="1" dirty="0" smtClean="0"/>
              <a:t>Leading</a:t>
            </a:r>
            <a:r>
              <a:rPr lang="en-US" sz="2400" dirty="0" smtClean="0"/>
              <a:t> Protocol to apply backward design to lead teachers in becoming masters of planning for learning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Elevate cognitive discourse in collaboration with peers as you work toward a common goal</a:t>
            </a:r>
          </a:p>
        </p:txBody>
      </p:sp>
    </p:spTree>
    <p:extLst>
      <p:ext uri="{BB962C8B-B14F-4D97-AF65-F5344CB8AC3E}">
        <p14:creationId xmlns:p14="http://schemas.microsoft.com/office/powerpoint/2010/main" val="106596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for Leading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05" y="2508864"/>
            <a:ext cx="7972759" cy="3530600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outcome of the protocols?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Think of this as a “standard” for our teachers. Discuss how focusing on standards for educators could improve our work as leaders.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1" y="3038168"/>
            <a:ext cx="7757653" cy="18877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99077" y="455663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, Arial, Helvetica, sans-serif"/>
              </a:rPr>
              <a:t>§149.1001.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50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of Conversation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35809" y="2268808"/>
            <a:ext cx="7624417" cy="2009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I’ve seen that there is no more powerful way to initiate significant change than to convene a conversation.” </a:t>
            </a:r>
          </a:p>
          <a:p>
            <a:pPr lvl="8"/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Margaret Wheatley </a:t>
            </a:r>
          </a:p>
        </p:txBody>
      </p:sp>
      <p:sp>
        <p:nvSpPr>
          <p:cNvPr id="5" name="Oval 4"/>
          <p:cNvSpPr/>
          <p:nvPr/>
        </p:nvSpPr>
        <p:spPr>
          <a:xfrm>
            <a:off x="2652797" y="4391875"/>
            <a:ext cx="3790440" cy="2337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Protocols </a:t>
            </a:r>
            <a:r>
              <a:rPr lang="en-US" sz="36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conversation 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guides</a:t>
            </a:r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6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2292009"/>
            <a:ext cx="8590684" cy="4254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P4Leading: Let’s Begin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2100" y="3259506"/>
            <a:ext cx="5024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Design clear, well-organized, sequential lessons that reflect best practice, align with standards, and are appropriate for diverse learners.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21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P4Leading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599" y="2202426"/>
            <a:ext cx="7973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Design clear, well-organized, sequential lessons that reflect best practice, align with standards, and are appropriate for diverse learners.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066"/>
          <a:stretch/>
        </p:blipFill>
        <p:spPr>
          <a:xfrm>
            <a:off x="357712" y="3028336"/>
            <a:ext cx="8477733" cy="220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P4Leading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7119" y="2212259"/>
            <a:ext cx="7973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Design clear, well-organized, sequential lessons that reflect best practice, align with standards, and are appropriate for diverse learners.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11" y="2894733"/>
            <a:ext cx="8890289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8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922" y="775073"/>
            <a:ext cx="6792889" cy="958538"/>
          </a:xfrm>
        </p:spPr>
        <p:txBody>
          <a:bodyPr/>
          <a:lstStyle/>
          <a:p>
            <a:r>
              <a:rPr lang="en-US" dirty="0"/>
              <a:t>Multiple Dimensions of Data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gray">
          <a:xfrm>
            <a:off x="417871" y="9137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7546" y="2205025"/>
            <a:ext cx="2299229" cy="2176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717149" y="2532447"/>
            <a:ext cx="1865313" cy="3350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72731" tIns="36366" rIns="72731" bIns="36366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700" b="1" dirty="0">
                <a:latin typeface="Gill Sans MT" pitchFamily="34" charset="0"/>
              </a:rPr>
              <a:t>Demographics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4331890" y="2931259"/>
            <a:ext cx="2378604" cy="2187179"/>
            <a:chOff x="2650" y="1278"/>
            <a:chExt cx="1798" cy="1837"/>
          </a:xfrm>
        </p:grpSpPr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50" y="1278"/>
              <a:ext cx="1735" cy="18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3398" y="2156"/>
              <a:ext cx="1050" cy="2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b="1" dirty="0" smtClean="0">
                  <a:latin typeface="Gill Sans MT" pitchFamily="34" charset="0"/>
                </a:rPr>
                <a:t>Perception</a:t>
              </a:r>
              <a:endParaRPr lang="en-US" sz="1600" b="1" dirty="0">
                <a:latin typeface="Gill Sans MT" pitchFamily="34" charset="0"/>
              </a:endParaRPr>
            </a:p>
          </p:txBody>
        </p:sp>
      </p:grpSp>
      <p:grpSp>
        <p:nvGrpSpPr>
          <p:cNvPr id="24" name="Group 28"/>
          <p:cNvGrpSpPr/>
          <p:nvPr/>
        </p:nvGrpSpPr>
        <p:grpSpPr>
          <a:xfrm>
            <a:off x="3346317" y="3882613"/>
            <a:ext cx="2319073" cy="2147888"/>
            <a:chOff x="4015580" y="4862193"/>
            <a:chExt cx="2782888" cy="2863851"/>
          </a:xfrm>
        </p:grpSpPr>
        <p:pic>
          <p:nvPicPr>
            <p:cNvPr id="25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15580" y="4862193"/>
              <a:ext cx="2782888" cy="28638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4669232" y="6451411"/>
              <a:ext cx="1438275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en-US" sz="1700" b="1" dirty="0">
                  <a:latin typeface="Gill Sans MT" pitchFamily="34" charset="0"/>
                </a:rPr>
                <a:t>Student</a:t>
              </a:r>
            </a:p>
            <a:p>
              <a:pPr algn="ct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en-US" sz="1700" b="1" dirty="0">
                  <a:latin typeface="Gill Sans MT" pitchFamily="34" charset="0"/>
                </a:rPr>
                <a:t>Learning</a:t>
              </a:r>
            </a:p>
          </p:txBody>
        </p:sp>
      </p:grp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2149078" y="3657212"/>
            <a:ext cx="1690688" cy="596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72723" tIns="36363" rIns="72723" bIns="36363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700" b="1" dirty="0">
                <a:latin typeface="Gill Sans MT" pitchFamily="34" charset="0"/>
              </a:rPr>
              <a:t>School Processes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6677423" y="2189242"/>
            <a:ext cx="2466578" cy="17354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72723" tIns="36363" rIns="72723" bIns="36363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latin typeface="Gill Sans MT" pitchFamily="34" charset="0"/>
              </a:rPr>
              <a:t>Enrollment, Mobility, Attendance, </a:t>
            </a:r>
            <a:r>
              <a:rPr lang="en-US" dirty="0" smtClean="0">
                <a:latin typeface="Gill Sans MT" pitchFamily="34" charset="0"/>
              </a:rPr>
              <a:t>Dropout/ Graduation </a:t>
            </a:r>
            <a:r>
              <a:rPr lang="en-US" dirty="0">
                <a:latin typeface="Gill Sans MT" pitchFamily="34" charset="0"/>
              </a:rPr>
              <a:t>Rate, Ethnicity, Gender, Grade Level, Teachers, Language proficiency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32344" y="5398394"/>
            <a:ext cx="3553421" cy="11814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72723" tIns="36363" rIns="72723" bIns="36363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dirty="0">
                <a:latin typeface="Gill Sans MT" pitchFamily="34" charset="0"/>
              </a:rPr>
              <a:t>Standardized Tests, Norm/Criterion Referenced Tests, Grade </a:t>
            </a:r>
            <a:r>
              <a:rPr lang="en-US" dirty="0" smtClean="0">
                <a:latin typeface="Gill Sans MT" pitchFamily="34" charset="0"/>
              </a:rPr>
              <a:t>Point Average, </a:t>
            </a:r>
            <a:r>
              <a:rPr lang="en-US" dirty="0">
                <a:latin typeface="Gill Sans MT" pitchFamily="34" charset="0"/>
              </a:rPr>
              <a:t>Formative </a:t>
            </a:r>
            <a:r>
              <a:rPr lang="en-US" dirty="0" smtClean="0">
                <a:latin typeface="Gill Sans MT" pitchFamily="34" charset="0"/>
              </a:rPr>
              <a:t>Assessment, Performance  Assessment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6615699" y="4299794"/>
            <a:ext cx="1968500" cy="20124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72723" tIns="36363" rIns="72723" bIns="36363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latin typeface="Gill Sans MT" pitchFamily="34" charset="0"/>
              </a:rPr>
              <a:t>Perceptions of Learning Environments, Values and Beliefs, Attitudes, Questionnaires, Observations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98438" y="2154857"/>
            <a:ext cx="2153452" cy="20124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72723" tIns="36363" rIns="72723" bIns="36363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dirty="0">
                <a:latin typeface="Gill Sans MT" pitchFamily="34" charset="0"/>
              </a:rPr>
              <a:t>Programs, Instructional Strategies, Classroom </a:t>
            </a:r>
            <a:r>
              <a:rPr lang="en-US" dirty="0" smtClean="0">
                <a:latin typeface="Gill Sans MT" pitchFamily="34" charset="0"/>
              </a:rPr>
              <a:t>Practices</a:t>
            </a:r>
            <a:r>
              <a:rPr lang="en-US" dirty="0">
                <a:latin typeface="Gill Sans MT" pitchFamily="34" charset="0"/>
              </a:rPr>
              <a:t>, Assessment Strategies, Summer School, Finance, Transportation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4956064" y="6498717"/>
            <a:ext cx="3535318" cy="19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723" tIns="36363" rIns="72723" bIns="36363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800" dirty="0">
                <a:latin typeface="Gill Sans MT" pitchFamily="34" charset="0"/>
              </a:rPr>
              <a:t>Copyright ©1991-2005 Education for the Future Initiative, Chico, CA</a:t>
            </a:r>
          </a:p>
        </p:txBody>
      </p:sp>
      <p:pic>
        <p:nvPicPr>
          <p:cNvPr id="33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02416" y="2931259"/>
            <a:ext cx="2366698" cy="2162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4" name="Oval 33"/>
          <p:cNvSpPr/>
          <p:nvPr/>
        </p:nvSpPr>
        <p:spPr>
          <a:xfrm>
            <a:off x="4300367" y="2954908"/>
            <a:ext cx="2345532" cy="21490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3492500" y="2236218"/>
            <a:ext cx="2319917" cy="21085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3339885" y="3880479"/>
            <a:ext cx="2345532" cy="21490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2402416" y="2931259"/>
            <a:ext cx="2372149" cy="21621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54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P4Leading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2734" y="2182762"/>
            <a:ext cx="7973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Design clear, well-organized, sequential lessons that reflect best practice, align with standards, and are appropriate for diverse learners.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961"/>
          <a:stretch/>
        </p:blipFill>
        <p:spPr>
          <a:xfrm>
            <a:off x="291741" y="2841523"/>
            <a:ext cx="8635949" cy="383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7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90739" y="2360485"/>
            <a:ext cx="8375882" cy="43229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dirty="0" smtClean="0"/>
              <a:t>Share your initial thoughts: how does planning for </a:t>
            </a:r>
            <a:r>
              <a:rPr lang="en-US" sz="24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leading</a:t>
            </a:r>
            <a:r>
              <a:rPr lang="en-US" sz="2400" dirty="0" smtClean="0"/>
              <a:t> improve planning for 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learning</a:t>
            </a:r>
            <a:r>
              <a:rPr lang="en-US" sz="2400" dirty="0" smtClean="0"/>
              <a:t>?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What would you have overlooked if you had not engaged in conversations around this protocol?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How is planning for the learning of students mirrored in planning for leading teachers? WHY should it be so similar? HOW does it need to be different?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What are your next steps to increase the capacity of teachers in PLCs to plan for learning?</a:t>
            </a:r>
          </a:p>
        </p:txBody>
      </p:sp>
      <p:pic>
        <p:nvPicPr>
          <p:cNvPr id="1026" name="Picture 2" descr="Teach and Learn This Picture Ambiguity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5"/>
          <a:stretch/>
        </p:blipFill>
        <p:spPr bwMode="auto">
          <a:xfrm>
            <a:off x="3190009" y="252999"/>
            <a:ext cx="2576946" cy="205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00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mcohen01.files.wordpress.com/2012/11/lea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232"/>
          <a:stretch/>
        </p:blipFill>
        <p:spPr bwMode="auto">
          <a:xfrm>
            <a:off x="1313348" y="3441290"/>
            <a:ext cx="6257491" cy="320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783" y="2302387"/>
            <a:ext cx="8179236" cy="35306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Are you </a:t>
            </a:r>
            <a:r>
              <a:rPr lang="en-US" sz="2000" b="1" dirty="0" smtClean="0"/>
              <a:t>TEACHING</a:t>
            </a:r>
            <a:r>
              <a:rPr lang="en-US" sz="2000" dirty="0" smtClean="0"/>
              <a:t> if nobody is </a:t>
            </a:r>
            <a:r>
              <a:rPr lang="en-US" sz="2000" b="1" dirty="0" smtClean="0"/>
              <a:t>LEARNING?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Are you </a:t>
            </a:r>
            <a:r>
              <a:rPr lang="en-US" sz="2000" b="1" dirty="0" smtClean="0"/>
              <a:t>COACHING</a:t>
            </a:r>
            <a:r>
              <a:rPr lang="en-US" sz="2000" dirty="0" smtClean="0"/>
              <a:t> if nobody is </a:t>
            </a:r>
            <a:r>
              <a:rPr lang="en-US" sz="2000" b="1" dirty="0" smtClean="0"/>
              <a:t>SHARPENING THEIR SKILLS?</a:t>
            </a:r>
            <a:endParaRPr lang="en-US" sz="2000" b="1" dirty="0"/>
          </a:p>
          <a:p>
            <a:pPr>
              <a:spcAft>
                <a:spcPts val="600"/>
              </a:spcAft>
            </a:pPr>
            <a:r>
              <a:rPr lang="en-US" sz="2000" dirty="0" smtClean="0"/>
              <a:t>Are you </a:t>
            </a:r>
            <a:r>
              <a:rPr lang="en-US" sz="2000" b="1" dirty="0" smtClean="0"/>
              <a:t>LEADING</a:t>
            </a:r>
            <a:r>
              <a:rPr lang="en-US" sz="2000" dirty="0" smtClean="0"/>
              <a:t> if nobody is </a:t>
            </a:r>
            <a:r>
              <a:rPr lang="en-US" sz="2000" b="1" dirty="0" smtClean="0"/>
              <a:t>MOVING FORWARD?</a:t>
            </a:r>
            <a:endParaRPr lang="en-US" sz="20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6343202" cy="709865"/>
          </a:xfrm>
        </p:spPr>
        <p:txBody>
          <a:bodyPr/>
          <a:lstStyle/>
          <a:p>
            <a:r>
              <a:rPr lang="en-US" dirty="0" smtClean="0"/>
              <a:t>Thought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83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990" y="2351546"/>
            <a:ext cx="8366048" cy="4245898"/>
          </a:xfrm>
        </p:spPr>
        <p:txBody>
          <a:bodyPr>
            <a:normAutofit fontScale="85000" lnSpcReduction="10000"/>
          </a:bodyPr>
          <a:lstStyle/>
          <a:p>
            <a:pPr lvl="1">
              <a:spcAft>
                <a:spcPts val="600"/>
              </a:spcAft>
            </a:pPr>
            <a:r>
              <a:rPr lang="en-US" sz="2400" dirty="0"/>
              <a:t>You are encouraged </a:t>
            </a:r>
            <a:r>
              <a:rPr lang="en-US" sz="2400" dirty="0" smtClean="0"/>
              <a:t>to</a:t>
            </a:r>
            <a:r>
              <a:rPr lang="en-US" sz="2400" b="1" dirty="0"/>
              <a:t> s</a:t>
            </a:r>
            <a:r>
              <a:rPr lang="en-US" sz="2400" b="1" dirty="0" smtClean="0"/>
              <a:t>et your standards for the day</a:t>
            </a:r>
            <a:r>
              <a:rPr lang="en-US" sz="2400" dirty="0" smtClean="0"/>
              <a:t> and </a:t>
            </a:r>
            <a:r>
              <a:rPr lang="en-US" sz="2400" b="1" dirty="0" smtClean="0"/>
              <a:t>engage in the protocol </a:t>
            </a:r>
            <a:r>
              <a:rPr lang="en-US" sz="2400" dirty="0" smtClean="0"/>
              <a:t>to ensure the plans you make are aligned to the </a:t>
            </a:r>
            <a:r>
              <a:rPr lang="en-US" sz="2400" b="1" dirty="0" smtClean="0"/>
              <a:t>outcomes you desire for your teachers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Please submit a form for your campus session if you have not done so already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Each campus will have its own course for registration purposes - we will add any details you include in your form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Certain groups will be meeting together off campus: Fine Arts, ?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Registration website will go live February 4. </a:t>
            </a:r>
          </a:p>
          <a:p>
            <a:pPr lvl="1"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Registration will close February 12.</a:t>
            </a:r>
          </a:p>
          <a:p>
            <a:pPr lvl="1">
              <a:spcAft>
                <a:spcPts val="600"/>
              </a:spcAft>
            </a:pPr>
            <a:endParaRPr lang="en-US" sz="2400" dirty="0" smtClean="0"/>
          </a:p>
          <a:p>
            <a:pPr lvl="1">
              <a:spcAft>
                <a:spcPts val="600"/>
              </a:spcAft>
            </a:pPr>
            <a:endParaRPr lang="en-US" sz="20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6343202" cy="709865"/>
          </a:xfrm>
        </p:spPr>
        <p:txBody>
          <a:bodyPr/>
          <a:lstStyle/>
          <a:p>
            <a:r>
              <a:rPr lang="en-US" dirty="0" smtClean="0"/>
              <a:t>Campus PD: February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6343202" cy="709865"/>
          </a:xfrm>
        </p:spPr>
        <p:txBody>
          <a:bodyPr/>
          <a:lstStyle/>
          <a:p>
            <a:r>
              <a:rPr lang="en-US" dirty="0" smtClean="0"/>
              <a:t>Plus/Delta</a:t>
            </a:r>
            <a:endParaRPr lang="en-US" dirty="0"/>
          </a:p>
        </p:txBody>
      </p:sp>
      <p:pic>
        <p:nvPicPr>
          <p:cNvPr id="5" name="Picture 2" descr="http://www.scienceclarified.com/photos/cell-27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02" y="2345840"/>
            <a:ext cx="4296028" cy="42960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89695" y="697777"/>
            <a:ext cx="2461970" cy="1173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encrypted-tbn0.gstatic.com/images?q=tbn:ANd9GcT9gxz9RZ-zvLGJMDEl1N_tWZRUxsaF_m2u2qOH4HHk6572P-m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FE3"/>
              </a:clrFrom>
              <a:clrTo>
                <a:srgbClr val="FDFF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821" y="692321"/>
            <a:ext cx="2291717" cy="117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54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Adaptation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523702" y="2452254"/>
            <a:ext cx="8229600" cy="4530725"/>
          </a:xfrm>
        </p:spPr>
        <p:txBody>
          <a:bodyPr>
            <a:normAutofit/>
          </a:bodyPr>
          <a:lstStyle/>
          <a:p>
            <a:pPr eaLnBrk="1" hangingPunct="1">
              <a:spcAft>
                <a:spcPts val="1800"/>
              </a:spcAft>
            </a:pPr>
            <a:r>
              <a:rPr lang="en-US" altLang="en-US" sz="3200" dirty="0"/>
              <a:t>…is that ability to tolerate stress and maintain stability while coping with demands of the environment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en-US" sz="3200" dirty="0"/>
              <a:t>…is the ability to adapt and change in order to achieve our school-wide goals and objectives.</a:t>
            </a:r>
          </a:p>
        </p:txBody>
      </p:sp>
    </p:spTree>
    <p:extLst>
      <p:ext uri="{BB962C8B-B14F-4D97-AF65-F5344CB8AC3E}">
        <p14:creationId xmlns:p14="http://schemas.microsoft.com/office/powerpoint/2010/main" val="26859998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Adaptation is </a:t>
            </a:r>
            <a:r>
              <a:rPr lang="en-US" altLang="en-US" dirty="0"/>
              <a:t>impacted by three key factors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216131" y="2289694"/>
            <a:ext cx="8528858" cy="4368800"/>
          </a:xfrm>
        </p:spPr>
        <p:txBody>
          <a:bodyPr>
            <a:normAutofit/>
          </a:bodyPr>
          <a:lstStyle/>
          <a:p>
            <a:pPr lvl="1" eaLnBrk="1" hangingPunct="1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2800" dirty="0"/>
              <a:t>The degree to which the principal is receptive to these external demands for change (resistant to advocate)</a:t>
            </a:r>
          </a:p>
          <a:p>
            <a:pPr lvl="1" eaLnBrk="1" hangingPunct="1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2800" dirty="0"/>
              <a:t>The degree to which faculty members are willing and able to make these needed changes.</a:t>
            </a:r>
          </a:p>
          <a:p>
            <a:pPr lvl="1" eaLnBrk="1" hangingPunct="1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2800" dirty="0"/>
              <a:t>The degree to which the school/community support these changes</a:t>
            </a: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None/>
            </a:pPr>
            <a:endParaRPr lang="en-US" altLang="en-US" sz="2000" dirty="0" smtClean="0">
              <a:effectLst/>
              <a:latin typeface="Arial Black" panose="020B0A040201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58080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Leader-Centered Model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idx="1"/>
          </p:nvPr>
        </p:nvSpPr>
        <p:spPr>
          <a:xfrm>
            <a:off x="367678" y="2385291"/>
            <a:ext cx="4692696" cy="3530600"/>
          </a:xfrm>
        </p:spPr>
        <p:txBody>
          <a:bodyPr>
            <a:normAutofit/>
          </a:bodyPr>
          <a:lstStyle/>
          <a:p>
            <a:pPr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/>
              <a:t>Our level of understanding and commitment to district-wide initiatives is the dominant filter through which we transmit our messages to members of our teams.</a:t>
            </a:r>
          </a:p>
        </p:txBody>
      </p:sp>
      <p:pic>
        <p:nvPicPr>
          <p:cNvPr id="1026" name="Picture 2" descr="http://diginomica.com/wp-content/uploads/2014/12/l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357" y="2767445"/>
            <a:ext cx="3997645" cy="31484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67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86" grpId="0"/>
      <p:bldP spid="7075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963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28600" y="189822"/>
            <a:ext cx="411480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24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Six Stages </a:t>
            </a:r>
            <a:br>
              <a:rPr lang="en-US" altLang="en-US" sz="24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4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4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4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What </a:t>
            </a:r>
            <a:r>
              <a:rPr lang="en-US" altLang="en-US" sz="2400" u="sng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messages have I been sending </a:t>
            </a:r>
            <a:r>
              <a:rPr lang="en-US" altLang="en-US" sz="24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about  district-wide change efforts? </a:t>
            </a:r>
            <a:br>
              <a:rPr lang="en-US" altLang="en-US" sz="24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4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“how”!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810000" y="2921000"/>
            <a:ext cx="457200" cy="381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1600200" y="20976"/>
            <a:ext cx="6324600" cy="6461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smtClean="0">
                <a:solidFill>
                  <a:srgbClr val="000514"/>
                </a:solidFill>
              </a:rPr>
              <a:t>LEVELS OF ADAPTATION</a:t>
            </a:r>
          </a:p>
        </p:txBody>
      </p:sp>
      <p:sp>
        <p:nvSpPr>
          <p:cNvPr id="10246" name="Rectangle 10"/>
          <p:cNvSpPr>
            <a:spLocks noChangeArrowheads="1"/>
          </p:cNvSpPr>
          <p:nvPr/>
        </p:nvSpPr>
        <p:spPr bwMode="auto">
          <a:xfrm>
            <a:off x="3810000" y="1524000"/>
            <a:ext cx="990600" cy="1447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7350"/>
            <a:ext cx="8890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5" name="TextBox 9"/>
          <p:cNvSpPr txBox="1">
            <a:spLocks noChangeArrowheads="1"/>
          </p:cNvSpPr>
          <p:nvPr/>
        </p:nvSpPr>
        <p:spPr bwMode="auto">
          <a:xfrm>
            <a:off x="152400" y="3744913"/>
            <a:ext cx="3232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3399"/>
                </a:solidFill>
              </a:rPr>
              <a:t>Paradigm shift: from Teaching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3399"/>
                </a:solidFill>
              </a:rPr>
              <a:t>To learning</a:t>
            </a:r>
          </a:p>
        </p:txBody>
      </p:sp>
      <p:sp>
        <p:nvSpPr>
          <p:cNvPr id="60426" name="TextBox 10"/>
          <p:cNvSpPr txBox="1">
            <a:spLocks noChangeArrowheads="1"/>
          </p:cNvSpPr>
          <p:nvPr/>
        </p:nvSpPr>
        <p:spPr bwMode="auto">
          <a:xfrm>
            <a:off x="2895600" y="1382713"/>
            <a:ext cx="1906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3399"/>
                </a:solidFill>
              </a:rPr>
              <a:t>Transformational</a:t>
            </a:r>
          </a:p>
        </p:txBody>
      </p:sp>
      <p:sp>
        <p:nvSpPr>
          <p:cNvPr id="60424" name="TextBox 8"/>
          <p:cNvSpPr txBox="1">
            <a:spLocks noChangeArrowheads="1"/>
          </p:cNvSpPr>
          <p:nvPr/>
        </p:nvSpPr>
        <p:spPr bwMode="auto">
          <a:xfrm>
            <a:off x="4010025" y="762000"/>
            <a:ext cx="246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3399"/>
                </a:solidFill>
              </a:rPr>
              <a:t>The Learning Platform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600200" y="2297113"/>
            <a:ext cx="2312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3399"/>
                </a:solidFill>
              </a:rPr>
              <a:t>Problems of Practice</a:t>
            </a:r>
          </a:p>
        </p:txBody>
      </p:sp>
    </p:spTree>
    <p:extLst>
      <p:ext uri="{BB962C8B-B14F-4D97-AF65-F5344CB8AC3E}">
        <p14:creationId xmlns:p14="http://schemas.microsoft.com/office/powerpoint/2010/main" val="39006196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9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11 -0.05856 L 0.05938 -0.11921 L 0.1507 -0.12546 L 0.14827 -0.18726 L 0.23958 -0.19398 L 0.23681 -0.25625 L 0.3283 -0.26273 L 0.32587 -0.32407 L 0.41754 -0.33125 L 0.41493 -0.39282 L 0.50642 -0.3993 L 0.50382 -0.46134 L 0.59531 -0.46805 L 0.59271 -0.53055 L 0.68333 -0.53703 " pathEditMode="relative" rAng="16017579" ptsTypes="FFFFFFFFFFFFFFF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11" y="-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09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34" grpId="0"/>
      <p:bldP spid="709634" grpId="1"/>
      <p:bldP spid="60425" grpId="0"/>
      <p:bldP spid="60426" grpId="0"/>
      <p:bldP spid="60424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Prerequisites for change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17059" y="2389909"/>
            <a:ext cx="7976223" cy="4384963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4100" dirty="0"/>
              <a:t>They must see a need to change!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4100" dirty="0"/>
              <a:t>They must believe they are able to make the needed changes!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4100" dirty="0"/>
              <a:t>They must trust that system will support them in these change efforts.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4100" dirty="0"/>
              <a:t>They must be willing to spend the time and energy necessary!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4100" b="1" dirty="0">
                <a:solidFill>
                  <a:schemeClr val="accent3"/>
                </a:solidFill>
              </a:rPr>
              <a:t>Therefore, we need to . . .</a:t>
            </a: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75541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Therefore, we need to . . .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69014" y="2374899"/>
            <a:ext cx="7851532" cy="429606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6600"/>
                </a:solidFill>
              </a:rPr>
              <a:t>Invest more time </a:t>
            </a:r>
            <a:r>
              <a:rPr lang="en-US" sz="2400" dirty="0" smtClean="0"/>
              <a:t>in helping staff see the need to change 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FF6600"/>
                </a:solidFill>
              </a:rPr>
              <a:t>Invest in resources </a:t>
            </a:r>
            <a:r>
              <a:rPr lang="en-US" sz="2400" dirty="0" smtClean="0"/>
              <a:t>that will help build confidence in their capacity to change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FF6600"/>
                </a:solidFill>
              </a:rPr>
              <a:t>Provide the time </a:t>
            </a:r>
            <a:r>
              <a:rPr lang="en-US" sz="2400" dirty="0" smtClean="0"/>
              <a:t>for staff to learn about and implement change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FF6600"/>
                </a:solidFill>
              </a:rPr>
              <a:t>Build leadership density</a:t>
            </a:r>
            <a:r>
              <a:rPr lang="en-US" sz="2400" b="1" dirty="0" smtClean="0"/>
              <a:t> </a:t>
            </a:r>
            <a:r>
              <a:rPr lang="en-US" sz="2400" dirty="0" smtClean="0"/>
              <a:t>throughout all levels of the system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FF6600"/>
                </a:solidFill>
              </a:rPr>
              <a:t>Stay focused and be intentional </a:t>
            </a:r>
            <a:r>
              <a:rPr lang="en-US" sz="2400" dirty="0" smtClean="0"/>
              <a:t>in our work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399618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Brown backround theam">
  <a:themeElements>
    <a:clrScheme name="1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3_Stream">
      <a:majorFont>
        <a:latin typeface=""/>
        <a:ea typeface=""/>
        <a:cs typeface="ＭＳ Ｐゴシック"/>
      </a:majorFont>
      <a:minorFont>
        <a:latin typeface=""/>
        <a:ea typeface="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2630</TotalTime>
  <Words>1319</Words>
  <Application>Microsoft Office PowerPoint</Application>
  <PresentationFormat>On-screen Show (4:3)</PresentationFormat>
  <Paragraphs>199</Paragraphs>
  <Slides>34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ＭＳ Ｐゴシック</vt:lpstr>
      <vt:lpstr>Arial</vt:lpstr>
      <vt:lpstr>Arial Black</vt:lpstr>
      <vt:lpstr>Calibri</vt:lpstr>
      <vt:lpstr>Century Gothic</vt:lpstr>
      <vt:lpstr>Garamond</vt:lpstr>
      <vt:lpstr>Gill Sans MT</vt:lpstr>
      <vt:lpstr>Times New Roman</vt:lpstr>
      <vt:lpstr>Verdana, Arial, Helvetica, sans-serif</vt:lpstr>
      <vt:lpstr>Wingdings</vt:lpstr>
      <vt:lpstr>Wingdings 3</vt:lpstr>
      <vt:lpstr>Ion Boardroom</vt:lpstr>
      <vt:lpstr>Brown backround theam</vt:lpstr>
      <vt:lpstr>Planning for Leading</vt:lpstr>
      <vt:lpstr>Making Connections</vt:lpstr>
      <vt:lpstr>Multiple Dimensions of Data</vt:lpstr>
      <vt:lpstr>Adaptation</vt:lpstr>
      <vt:lpstr>Adaptation is impacted by three key factors</vt:lpstr>
      <vt:lpstr>Leader-Centered Model</vt:lpstr>
      <vt:lpstr>Six Stages   What messages have I been sending about  district-wide change efforts?  The “how”!</vt:lpstr>
      <vt:lpstr>Prerequisites for change</vt:lpstr>
      <vt:lpstr>Therefore, we need to . . . </vt:lpstr>
      <vt:lpstr>LOL Reflection</vt:lpstr>
      <vt:lpstr>Planning for Learning Protocol</vt:lpstr>
      <vt:lpstr>GOALS</vt:lpstr>
      <vt:lpstr>Planning for Learning Protocol:  It’s a Process</vt:lpstr>
      <vt:lpstr>Process = Output</vt:lpstr>
      <vt:lpstr>Process = Output</vt:lpstr>
      <vt:lpstr>Accountability vs. Responsibility</vt:lpstr>
      <vt:lpstr>Planning for Teaching vs. Planning for Learning</vt:lpstr>
      <vt:lpstr>Planning for Leading</vt:lpstr>
      <vt:lpstr>Cell Theory</vt:lpstr>
      <vt:lpstr>Tenets of the Modern Cell Theory</vt:lpstr>
      <vt:lpstr>Characteristics of living things</vt:lpstr>
      <vt:lpstr>Organization of life</vt:lpstr>
      <vt:lpstr>PowerPoint Presentation</vt:lpstr>
      <vt:lpstr>Learning Objectives</vt:lpstr>
      <vt:lpstr>Planning for Leading</vt:lpstr>
      <vt:lpstr>Power of Conversation</vt:lpstr>
      <vt:lpstr>P4Leading: Let’s Begin</vt:lpstr>
      <vt:lpstr>P4Leading</vt:lpstr>
      <vt:lpstr>P4Leading</vt:lpstr>
      <vt:lpstr>P4Leading</vt:lpstr>
      <vt:lpstr>Reflection</vt:lpstr>
      <vt:lpstr>Thought Challenge</vt:lpstr>
      <vt:lpstr>Campus PD: February 16</vt:lpstr>
      <vt:lpstr>Plus/Delta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Capacity in a PLC</dc:title>
  <dc:creator>Caviness, Crysten</dc:creator>
  <cp:lastModifiedBy>Caviness, Crysten</cp:lastModifiedBy>
  <cp:revision>131</cp:revision>
  <dcterms:created xsi:type="dcterms:W3CDTF">2014-07-07T15:57:29Z</dcterms:created>
  <dcterms:modified xsi:type="dcterms:W3CDTF">2015-02-02T21:19:39Z</dcterms:modified>
</cp:coreProperties>
</file>