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2"/>
  </p:notesMasterIdLst>
  <p:sldIdLst>
    <p:sldId id="256" r:id="rId2"/>
    <p:sldId id="257" r:id="rId3"/>
    <p:sldId id="259" r:id="rId4"/>
    <p:sldId id="260" r:id="rId5"/>
    <p:sldId id="261" r:id="rId6"/>
    <p:sldId id="262" r:id="rId7"/>
    <p:sldId id="263" r:id="rId8"/>
    <p:sldId id="267" r:id="rId9"/>
    <p:sldId id="268" r:id="rId10"/>
    <p:sldId id="269" r:id="rId11"/>
    <p:sldId id="271" r:id="rId12"/>
    <p:sldId id="272" r:id="rId13"/>
    <p:sldId id="273" r:id="rId14"/>
    <p:sldId id="266"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21" r:id="rId54"/>
    <p:sldId id="322" r:id="rId55"/>
    <p:sldId id="323" r:id="rId56"/>
    <p:sldId id="346" r:id="rId57"/>
    <p:sldId id="347" r:id="rId58"/>
    <p:sldId id="325" r:id="rId59"/>
    <p:sldId id="327" r:id="rId60"/>
    <p:sldId id="328" r:id="rId61"/>
    <p:sldId id="329" r:id="rId62"/>
    <p:sldId id="330" r:id="rId63"/>
    <p:sldId id="331" r:id="rId64"/>
    <p:sldId id="332" r:id="rId65"/>
    <p:sldId id="324" r:id="rId66"/>
    <p:sldId id="318" r:id="rId67"/>
    <p:sldId id="334" r:id="rId68"/>
    <p:sldId id="335" r:id="rId69"/>
    <p:sldId id="336" r:id="rId70"/>
    <p:sldId id="337" r:id="rId71"/>
    <p:sldId id="338" r:id="rId72"/>
    <p:sldId id="348" r:id="rId73"/>
    <p:sldId id="339" r:id="rId74"/>
    <p:sldId id="340" r:id="rId75"/>
    <p:sldId id="341" r:id="rId76"/>
    <p:sldId id="342" r:id="rId77"/>
    <p:sldId id="343" r:id="rId78"/>
    <p:sldId id="344" r:id="rId79"/>
    <p:sldId id="345" r:id="rId80"/>
    <p:sldId id="349"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5" d="100"/>
          <a:sy n="35" d="100"/>
        </p:scale>
        <p:origin x="-461"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Kindergarten ELAR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Kindergarten ELAR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Kindergarten ELAR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Kindergarten ELAR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Beginning Reading Skills / Print Awareness. Students understand how English is written and printed.[K.1]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 sentence made up of a group of words.[K.2A]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253685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syllables in spoken words.[</a:t>
            </a:r>
            <a:r>
              <a:rPr lang="en-US" dirty="0" smtClean="0"/>
              <a:t>K.2B]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879752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orally generate rhymes in response to spoken words (e.g., "What rhymes with hat?").[</a:t>
            </a:r>
            <a:r>
              <a:rPr lang="en-US" dirty="0" smtClean="0"/>
              <a:t>K.2C]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300515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orally presented rhyming pairs of words from non-rhyming pairs.[K.2D]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666281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spoken alliteration or groups of words that begin with the same spoken onset or initial sound (e.g., "baby boy bounces the ball").[</a:t>
            </a:r>
            <a:r>
              <a:rPr lang="en-US" dirty="0" smtClean="0"/>
              <a:t>K.2E]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178155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blend spoken onsets and rimes to form simple words (e.g., onset / c / and rime / at / make cat).[</a:t>
            </a:r>
            <a:r>
              <a:rPr lang="en-US" dirty="0" smtClean="0"/>
              <a:t>K.2F]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921824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blend spoken phonemes to form one-syllable words (e.g., / m / ... / a / ... / n / says man).[</a:t>
            </a:r>
            <a:r>
              <a:rPr lang="en-US" dirty="0" smtClean="0"/>
              <a:t>K.2G]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232723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isolate the initial sound in one-syllable spoken words.[</a:t>
            </a:r>
            <a:r>
              <a:rPr lang="en-US" dirty="0" smtClean="0"/>
              <a:t>K.2H]</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514069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segment spoken one-syllable words into two to three phonemes (e.g., dog: / d / ... / o / ... / g / ).[</a:t>
            </a:r>
            <a:r>
              <a:rPr lang="en-US" dirty="0" smtClean="0"/>
              <a:t>K.2I]</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379697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Beginning Reading Skills / Phonics. Students use the relationships between letters and sounds, spelling patterns, and morphological analysis to decode written English.[</a:t>
            </a:r>
            <a:r>
              <a:rPr lang="en-US" dirty="0" smtClean="0"/>
              <a:t>K.3]</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431296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that spoken words can be represented by print for communication.[K.1A]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032060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t>
            </a:r>
            <a:r>
              <a:rPr lang="en-US" dirty="0"/>
              <a:t>the common sounds that letters represent.[</a:t>
            </a:r>
            <a:r>
              <a:rPr lang="en-US" dirty="0" smtClean="0"/>
              <a:t>K.3A]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576767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knowledge of letter-sound relationships to decode regular words in text and independent of content (e.g., VC, CVC, CCVC, and CVCC words).[</a:t>
            </a:r>
            <a:r>
              <a:rPr lang="en-US" dirty="0" smtClean="0"/>
              <a:t>K.3B]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184432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that new words are created when letters are changed, added, or deleted.[</a:t>
            </a:r>
            <a:r>
              <a:rPr lang="en-US" dirty="0" smtClean="0"/>
              <a:t>K.3C]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97173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read at least 25 high-frequency words from a commonly used list.[</a:t>
            </a:r>
            <a:r>
              <a:rPr lang="en-US" dirty="0" smtClean="0"/>
              <a:t>K.3D]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950473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Beginning Reading / Strategies. Students comprehend a variety of texts drawing on useful strategies as needed.[</a:t>
            </a:r>
            <a:r>
              <a:rPr lang="en-US" dirty="0" smtClean="0"/>
              <a:t>K.4]</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642619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predict what might happen next in text based on the cover, title, and illustrations.[</a:t>
            </a:r>
            <a:r>
              <a:rPr lang="en-US" dirty="0" smtClean="0"/>
              <a:t>K.4A]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729803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ask and respond to questions about texts read aloud.[</a:t>
            </a:r>
            <a:r>
              <a:rPr lang="en-US" dirty="0" smtClean="0"/>
              <a:t>K.4B]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4106121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Vocabulary Development. Students understand new vocabulary and use it correctly when reading and writing.[</a:t>
            </a:r>
            <a:r>
              <a:rPr lang="en-US" dirty="0" smtClean="0"/>
              <a:t>K.5]</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991925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use words that name actions, directions, positions, sequences, and locations.[</a:t>
            </a:r>
            <a:r>
              <a:rPr lang="en-US" dirty="0" smtClean="0"/>
              <a:t>K.5A]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807788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that compound words are made up of shorter words.[</a:t>
            </a:r>
            <a:r>
              <a:rPr lang="en-US" dirty="0" smtClean="0"/>
              <a:t>K.5B]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64723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upper- and lower-case letters.[K.1B]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7110497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sort pictures of objects into conceptual categories (e.g., colors, shapes, textures).[</a:t>
            </a:r>
            <a:r>
              <a:rPr lang="en-US" dirty="0" smtClean="0"/>
              <a:t>K.5C]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4077878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 picture dictionary to find words.[</a:t>
            </a:r>
            <a:r>
              <a:rPr lang="en-US" dirty="0" smtClean="0"/>
              <a:t>K.5D]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308048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 [K.6]</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837142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t>
            </a:r>
            <a:r>
              <a:rPr lang="en-US" dirty="0"/>
              <a:t>elements of a story including setting, character, and key events.[</a:t>
            </a:r>
            <a:r>
              <a:rPr lang="en-US" dirty="0" smtClean="0"/>
              <a:t>K.6A]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404637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discuss the big idea (theme) of a well-known folk tale or fable and connect it to personal experience.[</a:t>
            </a:r>
            <a:r>
              <a:rPr lang="en-US" dirty="0" smtClean="0"/>
              <a:t>K.6B]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1873835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sensory details.[</a:t>
            </a:r>
            <a:r>
              <a:rPr lang="en-US" dirty="0" smtClean="0"/>
              <a:t>K.6C]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09927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recurring phrases and characters in traditional fairy tales, lullabies, and folk tales from </a:t>
            </a:r>
            <a:r>
              <a:rPr lang="en-US" dirty="0" smtClean="0"/>
              <a:t>various cultures. [K.6D]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866605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Fiction. Students understand, make inferences and draw conclusions about the structure and elements of fiction and provide evidence from text to support their understanding.[</a:t>
            </a:r>
            <a:r>
              <a:rPr lang="en-US" dirty="0" smtClean="0"/>
              <a:t>K.8]</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876842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retell a main event from a story read aloud.[</a:t>
            </a:r>
            <a:r>
              <a:rPr lang="en-US" dirty="0" smtClean="0"/>
              <a:t>K.8A]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2189909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characters in a story and the reasons for their actions.[</a:t>
            </a:r>
            <a:r>
              <a:rPr lang="en-US" dirty="0" smtClean="0"/>
              <a:t>K.8B]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117616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the one-to-one correspondence between a spoken word and a printed word in text.[K.1C]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5251330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their [</a:t>
            </a:r>
            <a:r>
              <a:rPr lang="en-US" dirty="0" smtClean="0"/>
              <a:t>K.9]</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5010062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topic of an informational text heard.[</a:t>
            </a:r>
            <a:r>
              <a:rPr lang="en-US" dirty="0" smtClean="0"/>
              <a:t>K.9A]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6875883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Expository Text. Students analyze, make inferences and draw conclusions about expository text, and provide evidence from text to support their understanding.[</a:t>
            </a:r>
            <a:r>
              <a:rPr lang="en-US" dirty="0" smtClean="0"/>
              <a:t>K.10]</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9863203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topic and details in expository text heard or read, referring to the words and / or illustrations.[</a:t>
            </a:r>
            <a:r>
              <a:rPr lang="en-US" dirty="0" smtClean="0"/>
              <a:t>K.10A]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4027671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retell important facts in a text, heard or read.[</a:t>
            </a:r>
            <a:r>
              <a:rPr lang="en-US" dirty="0" smtClean="0"/>
              <a:t>K.10B]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0687838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discuss the ways authors group information in text.[</a:t>
            </a:r>
            <a:r>
              <a:rPr lang="en-US" dirty="0" smtClean="0"/>
              <a:t>K.10C]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2894617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titles and illustrations to make predictions about text.[</a:t>
            </a:r>
            <a:r>
              <a:rPr lang="en-US" dirty="0" smtClean="0"/>
              <a:t>K.10D]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6503214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Informational Text / Procedural Texts. Students understand how to glean and use information in procedural texts and documents.[</a:t>
            </a:r>
            <a:r>
              <a:rPr lang="en-US" dirty="0" smtClean="0"/>
              <a:t>K.11]</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6539769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follow pictorial directions (e.g., recipes, science experiments).[</a:t>
            </a:r>
            <a:r>
              <a:rPr lang="en-US" dirty="0" smtClean="0"/>
              <a:t>K.11A]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7344912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t>
            </a:r>
            <a:r>
              <a:rPr lang="en-US" dirty="0"/>
              <a:t>the meaning of specific signs (e.g., traffic signs, warning signs).[</a:t>
            </a:r>
            <a:r>
              <a:rPr lang="en-US" dirty="0" smtClean="0"/>
              <a:t>K.11B]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995901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the difference between a letter and a printed word.[K.1D]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4668264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Media Literacy. Students use comprehension skills to analyze how words, images, graphics, and sounds work together in various forms to impact meaning. Students continue to apply earlier standards with greater depth in increasingly more </a:t>
            </a:r>
            <a:r>
              <a:rPr lang="en-US" dirty="0" smtClean="0"/>
              <a:t>complex texts.[K.12]</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5141093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t>
            </a:r>
            <a:r>
              <a:rPr lang="en-US" dirty="0"/>
              <a:t>different forms of media (e.g., advertisements, newspapers, radio programs).[</a:t>
            </a:r>
            <a:r>
              <a:rPr lang="en-US" dirty="0" smtClean="0"/>
              <a:t>K.12A]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3075310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techniques used in media (e.g., sound, movement).[</a:t>
            </a:r>
            <a:r>
              <a:rPr lang="en-US" dirty="0" smtClean="0"/>
              <a:t>K.12B]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40131304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Literary Texts. Students write literary texts to express their ideas and feelings about real or imagined people, events, and ideas.[</a:t>
            </a:r>
            <a:r>
              <a:rPr lang="en-US" dirty="0" smtClean="0"/>
              <a:t>K.14]</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6389192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dictate or write sentences to tell a story and put the sentences in chronological sequence.[</a:t>
            </a:r>
            <a:r>
              <a:rPr lang="en-US" dirty="0" smtClean="0"/>
              <a:t>K.14A]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42248950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short poems.[</a:t>
            </a:r>
            <a:r>
              <a:rPr lang="en-US" dirty="0" smtClean="0"/>
              <a:t>K.14B]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2253266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b="1" dirty="0"/>
              <a:t>Writing/Expository and Procedural Texts. </a:t>
            </a:r>
            <a:r>
              <a:rPr lang="en-US" b="1" dirty="0" smtClean="0"/>
              <a:t>Students </a:t>
            </a:r>
            <a:r>
              <a:rPr lang="en-US" b="1" dirty="0"/>
              <a:t>write expository and procedural or work-related texts to communicate ideas and information to specific audiences for specific purposes. </a:t>
            </a:r>
            <a:r>
              <a:rPr lang="en-US" b="1" dirty="0" smtClean="0"/>
              <a:t>[K.15]</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2977325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Dictate or write information for lists, captions, or invitations</a:t>
            </a:r>
            <a:r>
              <a:rPr lang="en-US" dirty="0" smtClean="0"/>
              <a:t>.[K.15A]</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6874675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Conventions. Students understand the function of and use the conventions of academic language when speaking and writing. Students continue to apply earlier standards with greater complexity.[</a:t>
            </a:r>
            <a:r>
              <a:rPr lang="en-US" dirty="0" smtClean="0"/>
              <a:t>K.16]</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5976457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understand and use the following parts of speech in the context of reading, writing, and speaking (with adult assistance)[K.16A]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525201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recognize that sentences are comprised of words separated by spaces and demonstrate the awareness of word boundaries (e.g., through kinesthetic or tactile actions such as clapping and jumping).[K.1E]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42101385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understand and use the following parts of speech in the context of reading, writing, and speaking (with adult assistance) past and future tenses when speaking.[</a:t>
            </a:r>
            <a:r>
              <a:rPr lang="en-US" dirty="0" smtClean="0"/>
              <a:t>K.16Ai]</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0464927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(with adult assistance) nouns (singular / plural).[</a:t>
            </a:r>
            <a:r>
              <a:rPr lang="en-US" dirty="0" smtClean="0"/>
              <a:t>K.16Aii]</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473579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(with adult assistance) descriptive words.[</a:t>
            </a:r>
            <a:r>
              <a:rPr lang="en-US" dirty="0" smtClean="0"/>
              <a:t>K.16Aiii]</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2367091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understand and use the following parts of speech in the context of reading, writing, and speaking (with adult assistance) prepositions and simple prepositional phrases appropriately when speaking or writing (e.g., in, on, under, over).[</a:t>
            </a:r>
            <a:r>
              <a:rPr lang="en-US" dirty="0" smtClean="0"/>
              <a:t>K.16Aiv]</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8792626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(with adult assistance) pronouns (e.g., I, me).[</a:t>
            </a:r>
            <a:r>
              <a:rPr lang="en-US" dirty="0" smtClean="0"/>
              <a:t>K.16Av]</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7191286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speak in complete sentences to communicate.[</a:t>
            </a:r>
            <a:r>
              <a:rPr lang="en-US" dirty="0" smtClean="0"/>
              <a:t>K.16B]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9072018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complete simple sentences.[</a:t>
            </a:r>
            <a:r>
              <a:rPr lang="en-US" dirty="0" smtClean="0"/>
              <a:t>K.16C]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40038321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Handwriting, Capitalization, and Punctuation. Students write legibly and use appropriate capitalization and punctuation conventions in their compositions.[</a:t>
            </a:r>
            <a:r>
              <a:rPr lang="en-US" dirty="0" smtClean="0"/>
              <a:t>K.17]</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4783240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form upper- and lower-case letters legibly using the basic conventions of print (left-to-right and top-to-bottom progression).[</a:t>
            </a:r>
            <a:r>
              <a:rPr lang="en-US" dirty="0" smtClean="0"/>
              <a:t>K.17A]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1527008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capitalize the first letter in a sentence.[</a:t>
            </a:r>
            <a:r>
              <a:rPr lang="en-US" dirty="0" smtClean="0"/>
              <a:t>K.17B]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00268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hold a book right side up, turn its pages correctly, and know that reading moves from top to bottom and left to right</a:t>
            </a:r>
            <a:r>
              <a:rPr lang="en-US" dirty="0" smtClean="0"/>
              <a:t>. [</a:t>
            </a:r>
            <a:r>
              <a:rPr lang="en-US" dirty="0"/>
              <a:t>K.1F]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9395445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punctuation at the end of a sentence.[</a:t>
            </a:r>
            <a:r>
              <a:rPr lang="en-US" dirty="0" smtClean="0"/>
              <a:t>K.17C]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5613520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 / Spelling. Students spell correctly.[</a:t>
            </a:r>
            <a:r>
              <a:rPr lang="en-US" dirty="0" smtClean="0"/>
              <a:t>K.18]</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299219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a:t>
            </a:r>
            <a:r>
              <a:rPr lang="en-US" dirty="0" smtClean="0"/>
              <a:t>se </a:t>
            </a:r>
            <a:r>
              <a:rPr lang="en-US" dirty="0"/>
              <a:t>phonological knowledge to match sounds to </a:t>
            </a:r>
            <a:r>
              <a:rPr lang="en-US" dirty="0" smtClean="0"/>
              <a:t>letters. [K.18A]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2999914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letter-sound correspondences to spell consonant-vowel-consonant (CVC) words (e.g., "cut</a:t>
            </a:r>
            <a:r>
              <a:rPr lang="en-US" dirty="0" smtClean="0"/>
              <a:t>"). [</a:t>
            </a:r>
            <a:r>
              <a:rPr lang="en-US" dirty="0" smtClean="0"/>
              <a:t>K.18B]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8018941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one's own name.[</a:t>
            </a:r>
            <a:r>
              <a:rPr lang="en-US" dirty="0" smtClean="0"/>
              <a:t>K.18C]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8613810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Research Plan. Students ask open-ended research questions and develop a plan for answering them.[</a:t>
            </a:r>
            <a:r>
              <a:rPr lang="en-US" dirty="0" smtClean="0"/>
              <a:t>K.19]</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8336634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ask questions about topics of class-wide interest.[</a:t>
            </a:r>
            <a:r>
              <a:rPr lang="en-US" dirty="0" smtClean="0"/>
              <a:t>K.19A]</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6127662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decide what sources or people in the classroom, school, library, or home can answer these questions.[</a:t>
            </a:r>
            <a:r>
              <a:rPr lang="en-US" dirty="0" smtClean="0"/>
              <a:t>K.19B]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9356039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a:t>
            </a:r>
            <a:r>
              <a:rPr lang="en-US" dirty="0" smtClean="0"/>
              <a:t>K.20]</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6766823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gather evidence from provided text sources.[</a:t>
            </a:r>
            <a:r>
              <a:rPr lang="en-US" dirty="0" smtClean="0"/>
              <a:t>K.20A]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1556256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different parts of a book (e.g., front and back covers, title page).[K.1G]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74799652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a:t>u</a:t>
            </a:r>
            <a:r>
              <a:rPr lang="en-US" smtClean="0"/>
              <a:t>se </a:t>
            </a:r>
            <a:r>
              <a:rPr lang="en-US"/>
              <a:t>pictures in conjunction with writing when </a:t>
            </a:r>
            <a:r>
              <a:rPr lang="en-US"/>
              <a:t>documenting </a:t>
            </a:r>
            <a:r>
              <a:rPr lang="en-US" smtClean="0"/>
              <a:t>research.[K.20B]</a:t>
            </a:r>
            <a:endParaRPr lang="en-US"/>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2638134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Beginning Reading Skills / Phonological Awareness. Students display phonological awareness.[</a:t>
            </a:r>
            <a:r>
              <a:rPr lang="en-US" dirty="0" smtClean="0"/>
              <a:t>K.2]</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Kindergarten ELAR</a:t>
            </a:r>
            <a:endParaRPr lang="en-US" dirty="0"/>
          </a:p>
        </p:txBody>
      </p:sp>
    </p:spTree>
    <p:extLst>
      <p:ext uri="{BB962C8B-B14F-4D97-AF65-F5344CB8AC3E}">
        <p14:creationId xmlns:p14="http://schemas.microsoft.com/office/powerpoint/2010/main" val="31036537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248</TotalTime>
  <Words>1923</Words>
  <Application>Microsoft Office PowerPoint</Application>
  <PresentationFormat>On-screen Show (4:3)</PresentationFormat>
  <Paragraphs>241</Paragraphs>
  <Slides>80</Slides>
  <Notes>1</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22</cp:revision>
  <dcterms:created xsi:type="dcterms:W3CDTF">2014-10-20T16:17:28Z</dcterms:created>
  <dcterms:modified xsi:type="dcterms:W3CDTF">2014-11-04T16:25:52Z</dcterms:modified>
</cp:coreProperties>
</file>