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58" r:id="rId98"/>
    <p:sldId id="359" r:id="rId99"/>
    <p:sldId id="360" r:id="rId100"/>
    <p:sldId id="361" r:id="rId101"/>
    <p:sldId id="362" r:id="rId10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35" d="100"/>
          <a:sy n="35" d="100"/>
        </p:scale>
        <p:origin x="-461" y="-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Fourth Grade ELAR</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Fourth Grade ELAR</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Fourth Grade ELAR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Fourth Grade ELAR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Fluency. Students read grade-level text with fluency and comprehension</a:t>
            </a:r>
            <a:r>
              <a:rPr lang="en-US" dirty="0" smtClean="0"/>
              <a:t>. [</a:t>
            </a:r>
            <a:r>
              <a:rPr lang="en-US" dirty="0"/>
              <a:t>4.1]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summarize and explain the lesson or message of a work of fiction as its theme.[4.3A]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0570968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Research / Organizing and Presenting Ideas. Students organize and present their ideas and information according to the purpose of the research and their audience.[4.26]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04476534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draw conclusions through a brief written explanation and create a works-cited page from notes, including the author, title, publisher, and publication year for each source used.[4.26A]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682686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and contrast the adventures or exploits of characters (e.g., the trickster) in traditional and classical literature.[4.3B]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949332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explain how the structural elements of poetry (e.g., rhyme, meter, stanzas, line breaks) relate to form (e.g., lyrical poetry, free verse</a:t>
            </a:r>
            <a:r>
              <a:rPr lang="en-US" dirty="0" smtClean="0"/>
              <a:t>). [</a:t>
            </a:r>
            <a:r>
              <a:rPr lang="en-US" dirty="0"/>
              <a:t>4.4A]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809100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Drama. Students understand, make inferences and draw conclusions about the structure and elements of drama and provide evidence from text to support their understanding.[4.5]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080600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structural elements particular to dramatic literature.[4.5A]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396126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Fiction. Students understand, make inferences and draw conclusions about the structure and elements of fiction and provide evidence from text to support their understanding.[4.6]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360317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sequence and summarize the plot's main events and explain their influence on future events.[4.6A]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375336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interaction of characters including their relationships and the changes they undergo.[4.6B]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486268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whether the narrator or speaker of a story is first or third person.[4.6C]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78707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Literary Nonfiction. Students understand, make inferences and draw conclusions about the varied structural patterns and features of literary nonfiction and provide evidence from text to support their </a:t>
            </a:r>
            <a:r>
              <a:rPr lang="en-US" dirty="0" smtClean="0"/>
              <a:t>understanding. [4.7</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944398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 aloud grade-level stories with fluency (rate, accuracy, expression, appropriate phrasing) and comprehension</a:t>
            </a:r>
            <a:r>
              <a:rPr lang="en-US" dirty="0" smtClean="0"/>
              <a:t>. [</a:t>
            </a:r>
            <a:r>
              <a:rPr lang="en-US" dirty="0"/>
              <a:t>4.1A]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045566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identify similarities and differences between the events and characters' experiences in a fictional work and the actual events and experiences described in an author's biography or autobiography.[4.7A]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264750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Sensory Language. Students understand, make inferences and draw conclusions about how an author's sensory language creates imagery in literary text and provide evidence from text to support their understanding</a:t>
            </a:r>
            <a:r>
              <a:rPr lang="en-US" dirty="0" smtClean="0"/>
              <a:t>. [</a:t>
            </a:r>
            <a:r>
              <a:rPr lang="en-US" dirty="0"/>
              <a:t>4.8]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049571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author's use of similes and metaphors to produce imagery.[4.8A]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939996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Text / Independent Reading. Students read independently for sustained periods of time and produce evidence of their reading.[4.9]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728662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 independently for a sustained period of time and paraphrase what the reading was about, maintaining meaning and logical order (e.g., generate a reading log or journal; participate in book talks).[4.9A]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2733701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Informational Text / Culture and History. Students analyze, make inferences and draw conclusions about the author's purpose in cultural, historical, and contemporary contexts and provide evidence from the text to support </a:t>
            </a:r>
            <a:r>
              <a:rPr lang="en-US" dirty="0" smtClean="0"/>
              <a:t>their understanding. </a:t>
            </a:r>
            <a:r>
              <a:rPr lang="en-US" dirty="0"/>
              <a:t>[4.10]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4152681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the difference between a stated and an implied purpose for an expository text.[4.10A]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23079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Expository Text. Students analyze, make inferences and draw conclusions about expository text and provide evidence from text to support their understanding.[4.11]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668911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summarize the main idea and supporting details in text in ways that maintain meaning</a:t>
            </a:r>
            <a:r>
              <a:rPr lang="en-US" dirty="0" smtClean="0"/>
              <a:t>. [</a:t>
            </a:r>
            <a:r>
              <a:rPr lang="en-US" dirty="0"/>
              <a:t>4.11A]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977167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fact from opinion in a text and explain how to verify what is a fact.[4.11B]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002250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Vocabulary Development. Students understand new vocabulary and use it when reading and writing.[4.2]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1252969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explicit and implicit relationships among ideas in texts organized by cause-and-effect, sequence, or comparison</a:t>
            </a:r>
            <a:r>
              <a:rPr lang="en-US" dirty="0" smtClean="0"/>
              <a:t>.[</a:t>
            </a:r>
            <a:r>
              <a:rPr lang="en-US" dirty="0"/>
              <a:t>4.11C]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2454505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multiple text features (e.g., guide words, topic and concluding sentences) to gain an overview of the contents of text and to locate information</a:t>
            </a:r>
            <a:r>
              <a:rPr lang="en-US" dirty="0" smtClean="0"/>
              <a:t>. [</a:t>
            </a:r>
            <a:r>
              <a:rPr lang="en-US" dirty="0"/>
              <a:t>4.11D]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6817058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Persuasive Text. Students analyze, make inferences and draw conclusions about persuasive text and provide evidence from text to support their analysis.[4.12]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5138383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how an author uses language to present information to influence what the reader thinks or does</a:t>
            </a:r>
            <a:r>
              <a:rPr lang="en-US" dirty="0" smtClean="0"/>
              <a:t>. [</a:t>
            </a:r>
            <a:r>
              <a:rPr lang="en-US" dirty="0"/>
              <a:t>4.12A]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3180786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Informational Text / Procedural Texts. Students understand how to glean and use information in procedural texts and documents.[4.13]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0804255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the sequence of activities needed to carry out a procedure (e.g., following a recipe).[4.13A]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4626455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factual information presented graphically (e.g., charts, diagrams, graphs, illustrations).[4.13B]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1479311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Media Literacy. Students use comprehension skills to analyze how words, images, graphics, and sounds work together in various forms to impact meaning. Students continue to apply earlier standards with greater depth in increasingly more </a:t>
            </a:r>
            <a:r>
              <a:rPr lang="en-US" dirty="0" smtClean="0"/>
              <a:t>complex texts. [4.14</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5511715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explain the positive and negative impacts of advertisement techniques used in various genres of media to impact consumer behavior.[4.14A]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8338171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how various design techniques used in media influence the message (e.g., pacing, close-ups, sound effects).[4.14B]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536861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the meaning of grade-level academic English words derived from Latin, Greek, or other linguistic roots and affixes.[4.2A]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8272269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compare various written conventions used for digital media (e.g. language in an informal e-mail vs. language in a web-based news article</a:t>
            </a:r>
            <a:r>
              <a:rPr lang="en-US" dirty="0" smtClean="0"/>
              <a:t>). [</a:t>
            </a:r>
            <a:r>
              <a:rPr lang="en-US" dirty="0"/>
              <a:t>4.14C]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5056272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Literary Texts. Students write literary texts to express their ideas and feelings about real or imagined people, events, and ideas</a:t>
            </a:r>
            <a:r>
              <a:rPr lang="en-US" dirty="0" smtClean="0"/>
              <a:t>. [</a:t>
            </a:r>
            <a:r>
              <a:rPr lang="en-US" dirty="0"/>
              <a:t>4.16]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1840065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imaginative stories that build the plot to a climax and contain details about the characters and setting.[4.16A]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42047220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poems that convey sensory details using the conventions of poetry (e.g., rhyme, meter, patterns of verse).[4.16B]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27498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Writing. Students write about their own experiences.[4.17]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7676547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about important personal experiences.[4.17A]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535634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Writing / Expository and Procedural Texts. Students write expository and procedural or work-related texts to communicate ideas and information to specific audiences for specific purposes.[4.18]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6285995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create brief compositions that[4.18A]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4359831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create brief compositions that establish a central idea in a topic sentence.[4.18Ai]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42613972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create brief compositions that include supporting sentences with simple facts, details, and explanations.[4.18Aii]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290261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the context of the sentence (e.g., in-sentence example or definition) to determine the meaning of unfamiliar words or multiple meaning words.[4.2B]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9526711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create brief compositions that contain a concluding statement</a:t>
            </a:r>
            <a:r>
              <a:rPr lang="en-US" dirty="0" smtClean="0"/>
              <a:t>.[</a:t>
            </a:r>
            <a:r>
              <a:rPr lang="en-US" dirty="0"/>
              <a:t>4.18Aiii]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41597652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write letters whose language is tailored to the audience and purpose (e.g., a thank you note to a friend) and that use appropriate conventions (e.g., date, salutation, closing).[4.18B]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3034203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responses to literary or expository texts and provide evidence from the text to demonstrate understanding</a:t>
            </a:r>
            <a:r>
              <a:rPr lang="en-US" dirty="0" smtClean="0"/>
              <a:t>. [</a:t>
            </a:r>
            <a:r>
              <a:rPr lang="en-US" dirty="0"/>
              <a:t>4.18C]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3045992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Persuasive Texts. Students write persuasive texts to influence the attitudes or actions of a specific audience on specific issues.[4.19]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1086489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persuasive essays for appropriate audiences that establish a position and use supporting details.[4.19A]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7108141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Conventions. Students understand the function of and use the conventions of academic language when speaking and writing. Students continue to apply earlier standards with greater complexity.[4.20]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6372811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and understand the function of the following parts of speech in the context of reading, writing, and </a:t>
            </a:r>
            <a:r>
              <a:rPr lang="en-US" dirty="0" smtClean="0"/>
              <a:t>speaking [</a:t>
            </a:r>
            <a:r>
              <a:rPr lang="en-US" dirty="0"/>
              <a:t>4.20A]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7694064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speaking verbs (irregular verbs</a:t>
            </a:r>
            <a:r>
              <a:rPr lang="en-US" dirty="0" smtClean="0"/>
              <a:t>). [</a:t>
            </a:r>
            <a:r>
              <a:rPr lang="en-US" dirty="0"/>
              <a:t>4.20Ai]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6113346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speaking nouns (singular / plural, common / proper).[4.20Aii]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8197977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use and understand the function of the following parts of speech in the context of reading, writing, and speaking adjectives (e.g., descriptive, including purpose: sleeping bag, frying pan) and their comparative and superlative forms (e.g., fast, faster, fastest).[4.20Aiii]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653415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complete analogies using knowledge of antonyms and synonyms (e.g., </a:t>
            </a:r>
            <a:r>
              <a:rPr lang="en-US" dirty="0" err="1"/>
              <a:t>boy:girl</a:t>
            </a:r>
            <a:r>
              <a:rPr lang="en-US" dirty="0"/>
              <a:t> as male:____ or </a:t>
            </a:r>
            <a:r>
              <a:rPr lang="en-US" dirty="0" err="1"/>
              <a:t>girl:woman</a:t>
            </a:r>
            <a:r>
              <a:rPr lang="en-US" dirty="0"/>
              <a:t> as boy:_____ ).[4.2C]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7525010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and understand the function of the following parts of speech in the context of reading, writing, and speaking adverbs (e.g., frequency: usually, sometimes; intensity: almost, a lot).[4.20Aiv]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0593348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and understand the function of the following parts of speech in the context of reading, writing, and speaking prepositions and prepositional phrases to convey location, time, direction, or to provide details.[4.20Av]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1867505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speaking reflexive pronouns (e.g., myself, ourselves).[4.20Avi]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6289048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use and understand the function of the following parts of speech in the context of reading, writing, and speaking correlative conjunctions (e.g., either / or, neither / nor).[4.20Avii]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9361858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and understand the function of the following parts of speech in the context of reading, writing, and speaking use time order transition words and transitions that indicate a conclusion.[4.20Aviii]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9981329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the complete subject and the complete predicate in a sentence.[4.20B]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416666052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complete simple and compound sentences with correct subject-verb agreement.[4.20C]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5513708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Handwriting, Capitalization, and Punctuation. Students write legibly and use appropriate capitalization and punctuation conventions in their compositions.[4.21]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4147715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legibly by selecting cursive script or manuscript printing as appropriate.[4.21A]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3184948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for[4.21B]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747557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meaning of common idioms.[4.2D]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1219425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 historical events and documents.[4.21Bi]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92026280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 titles of books, stories, and essays</a:t>
            </a:r>
            <a:r>
              <a:rPr lang="en-US" dirty="0" smtClean="0"/>
              <a:t>. [</a:t>
            </a:r>
            <a:r>
              <a:rPr lang="en-US" dirty="0"/>
              <a:t>4.21Bii]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11804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 languages, races, and nationalities.[4.21Biii]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42075648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punctuation marks including[4.21C]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4123061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punctuation marks including commas in compound sentences.[4.21Ci]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9791930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punctuation marks including quotation marks.[4.21Cii]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42011967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Oral and Written Conventions / Spelling. Students spell correctly.[4.22]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13045690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more advanced orthographic patterns and rules plural rules[4.22A]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95501310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spell words with more advanced orthographic patterns and rules plural rules (e.g., words ending in f as in leaf, leaves; adding -</a:t>
            </a:r>
            <a:r>
              <a:rPr lang="en-US" dirty="0" err="1"/>
              <a:t>es</a:t>
            </a:r>
            <a:r>
              <a:rPr lang="en-US" dirty="0" smtClean="0"/>
              <a:t>). [</a:t>
            </a:r>
            <a:r>
              <a:rPr lang="en-US" dirty="0"/>
              <a:t>4.22Ai]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4885892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spell words with more advanced orthographic patterns and rules irregular plurals (e.g., man / men, foot / feet, child / children</a:t>
            </a:r>
            <a:r>
              <a:rPr lang="en-US" dirty="0" smtClean="0"/>
              <a:t>). [</a:t>
            </a:r>
            <a:r>
              <a:rPr lang="en-US" dirty="0"/>
              <a:t>4.22Aii]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813493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 dictionary or glossary to determine the meanings, syllabication, and pronunciation of unknown words.[4.2E]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49562829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more advanced orthographic patterns and rules double consonants in middle of words.[4.22Aiii]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15870530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more advanced orthographic patterns and rules other ways to spell </a:t>
            </a:r>
            <a:r>
              <a:rPr lang="en-US" dirty="0" err="1"/>
              <a:t>sh</a:t>
            </a:r>
            <a:r>
              <a:rPr lang="en-US" dirty="0"/>
              <a:t> (e.g., -</a:t>
            </a:r>
            <a:r>
              <a:rPr lang="en-US" dirty="0" err="1"/>
              <a:t>sion</a:t>
            </a:r>
            <a:r>
              <a:rPr lang="en-US" dirty="0"/>
              <a:t>, -</a:t>
            </a:r>
            <a:r>
              <a:rPr lang="en-US" dirty="0" err="1"/>
              <a:t>tion</a:t>
            </a:r>
            <a:r>
              <a:rPr lang="en-US" dirty="0"/>
              <a:t>, -</a:t>
            </a:r>
            <a:r>
              <a:rPr lang="en-US" dirty="0" err="1"/>
              <a:t>cian</a:t>
            </a:r>
            <a:r>
              <a:rPr lang="en-US" dirty="0"/>
              <a:t>).[4.22Aiv]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15151710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more advanced orthographic patterns and rules silent letters (e.g., knee, wring</a:t>
            </a:r>
            <a:r>
              <a:rPr lang="en-US" dirty="0" smtClean="0"/>
              <a:t>). [</a:t>
            </a:r>
            <a:r>
              <a:rPr lang="en-US" dirty="0"/>
              <a:t>4.22Av]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0508330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base words and roots with affixes (e.g., -ion, -</a:t>
            </a:r>
            <a:r>
              <a:rPr lang="en-US" dirty="0" err="1"/>
              <a:t>ment</a:t>
            </a:r>
            <a:r>
              <a:rPr lang="en-US" dirty="0"/>
              <a:t>, -</a:t>
            </a:r>
            <a:r>
              <a:rPr lang="en-US" dirty="0" err="1"/>
              <a:t>ly</a:t>
            </a:r>
            <a:r>
              <a:rPr lang="en-US" dirty="0"/>
              <a:t>, dis-, pre-).[4.22B]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33223801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commonly used homophones (e.g., there, they're, their; two, too, to</a:t>
            </a:r>
            <a:r>
              <a:rPr lang="en-US" dirty="0" smtClean="0"/>
              <a:t>). [</a:t>
            </a:r>
            <a:r>
              <a:rPr lang="en-US" dirty="0"/>
              <a:t>4.22C]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1184267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spelling patterns and rules and print and electronic resources to determine and check correct spellings</a:t>
            </a:r>
            <a:r>
              <a:rPr lang="en-US" dirty="0" smtClean="0"/>
              <a:t>. [</a:t>
            </a:r>
            <a:r>
              <a:rPr lang="en-US" dirty="0"/>
              <a:t>4.22D]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13921773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Research Plan. Students ask open-ended research questions and develop a plan for answering them.[4.23]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83689391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generate research topics from personal interests or by brainstorming with others, narrow to one topic, and formulate open-ended questions about the major research topic.[4.23A]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272657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generate a research plan for gathering relevant information (e.g., surveys, interviews, encyclopedias) about the major research question</a:t>
            </a:r>
            <a:r>
              <a:rPr lang="en-US" dirty="0" smtClean="0"/>
              <a:t>. [</a:t>
            </a:r>
            <a:r>
              <a:rPr lang="en-US" dirty="0"/>
              <a:t>4.23B]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37929915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Research / Gathering Sources. Students determine, locate, and explore the full range of relevant sources addressing a research question and systematically record the information they gather.[4.24]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2663341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Theme and Genre. Students analyze, make inferences and draw conclusions about theme and genre in different cultural, historical, and contemporary contexts and provide evidence from the text to support their </a:t>
            </a:r>
            <a:r>
              <a:rPr lang="en-US" dirty="0" smtClean="0"/>
              <a:t>understanding.[4.3</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415484398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follow the research plan to collect information from multiple sources of information both oral and written, including[4.24A]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422575105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follow the research plan to collect information from multiple sources of information both oral and written, including student-initiated surveys, on-site inspections, and interviews.[4.24Ai]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76350806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follow the research plan to collect information from multiple sources of information both oral and written, including data from experts, reference texts, and online searches.[4.24Aii]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9967816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follow the research plan to collect information from multiple sources of information both oral and written, including visual sources of information (e.g., maps, timelines, graphs) where appropriate.[4.24Aiii]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75515246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skimming and scanning techniques to identify data by looking at text features (e.g., bold print, italics).[4.24B]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53517968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take simple notes and sort evidence into provided categories or an organizer</a:t>
            </a:r>
            <a:r>
              <a:rPr lang="en-US" dirty="0" smtClean="0"/>
              <a:t>. [</a:t>
            </a:r>
            <a:r>
              <a:rPr lang="en-US" dirty="0"/>
              <a:t>4.24C]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52184886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author, title, publisher, and publication year of sources.[4.24D]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361741215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differentiate between paraphrasing and plagiarism and identify the importance of citing valid and reliable sources</a:t>
            </a:r>
            <a:r>
              <a:rPr lang="en-US" dirty="0" smtClean="0"/>
              <a:t>.[</a:t>
            </a:r>
            <a:r>
              <a:rPr lang="en-US" dirty="0"/>
              <a:t>4.24E]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717476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Synthesizing Information. Students clarify research questions and evaluate and synthesize collected information.[4.25]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61644255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improve the focus of research as a result of consulting expert sources (e.g., reference librarians and local experts on the topic).[4.25A]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ELAR</a:t>
            </a:r>
            <a:endParaRPr lang="en-US" dirty="0"/>
          </a:p>
        </p:txBody>
      </p:sp>
    </p:spTree>
    <p:extLst>
      <p:ext uri="{BB962C8B-B14F-4D97-AF65-F5344CB8AC3E}">
        <p14:creationId xmlns:p14="http://schemas.microsoft.com/office/powerpoint/2010/main" val="16434270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TotalTime>
  <Words>2922</Words>
  <Application>Microsoft Office PowerPoint</Application>
  <PresentationFormat>On-screen Show (4:3)</PresentationFormat>
  <Paragraphs>304</Paragraphs>
  <Slides>101</Slides>
  <Notes>1</Notes>
  <HiddenSlides>0</HiddenSlides>
  <MMClips>0</MMClips>
  <ScaleCrop>false</ScaleCrop>
  <HeadingPairs>
    <vt:vector size="4" baseType="variant">
      <vt:variant>
        <vt:lpstr>Theme</vt:lpstr>
      </vt:variant>
      <vt:variant>
        <vt:i4>1</vt:i4>
      </vt:variant>
      <vt:variant>
        <vt:lpstr>Slide Titles</vt:lpstr>
      </vt:variant>
      <vt:variant>
        <vt:i4>101</vt:i4>
      </vt:variant>
    </vt:vector>
  </HeadingPairs>
  <TitlesOfParts>
    <vt:vector size="10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12</cp:revision>
  <dcterms:created xsi:type="dcterms:W3CDTF">2014-10-20T16:17:28Z</dcterms:created>
  <dcterms:modified xsi:type="dcterms:W3CDTF">2014-11-04T17:18:28Z</dcterms:modified>
</cp:coreProperties>
</file>